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6" r:id="rId2"/>
    <p:sldId id="268" r:id="rId3"/>
    <p:sldId id="281" r:id="rId4"/>
    <p:sldId id="258" r:id="rId5"/>
    <p:sldId id="277" r:id="rId6"/>
    <p:sldId id="266" r:id="rId7"/>
    <p:sldId id="269" r:id="rId8"/>
    <p:sldId id="276" r:id="rId9"/>
    <p:sldId id="290" r:id="rId10"/>
    <p:sldId id="270" r:id="rId11"/>
    <p:sldId id="275" r:id="rId12"/>
    <p:sldId id="285" r:id="rId13"/>
    <p:sldId id="286" r:id="rId14"/>
    <p:sldId id="265" r:id="rId15"/>
    <p:sldId id="264" r:id="rId16"/>
    <p:sldId id="271" r:id="rId17"/>
    <p:sldId id="272" r:id="rId18"/>
    <p:sldId id="287" r:id="rId19"/>
    <p:sldId id="288" r:id="rId20"/>
    <p:sldId id="301" r:id="rId21"/>
    <p:sldId id="289" r:id="rId22"/>
    <p:sldId id="311" r:id="rId23"/>
    <p:sldId id="278" r:id="rId24"/>
    <p:sldId id="283" r:id="rId25"/>
    <p:sldId id="293" r:id="rId26"/>
    <p:sldId id="298" r:id="rId27"/>
    <p:sldId id="299" r:id="rId28"/>
    <p:sldId id="300" r:id="rId29"/>
    <p:sldId id="279" r:id="rId30"/>
    <p:sldId id="267" r:id="rId31"/>
    <p:sldId id="291" r:id="rId32"/>
    <p:sldId id="295" r:id="rId33"/>
    <p:sldId id="296" r:id="rId34"/>
    <p:sldId id="292" r:id="rId35"/>
    <p:sldId id="294" r:id="rId36"/>
    <p:sldId id="257" r:id="rId37"/>
    <p:sldId id="302" r:id="rId38"/>
    <p:sldId id="303" r:id="rId39"/>
    <p:sldId id="304" r:id="rId40"/>
    <p:sldId id="305" r:id="rId41"/>
    <p:sldId id="306" r:id="rId42"/>
    <p:sldId id="307" r:id="rId43"/>
    <p:sldId id="310" r:id="rId44"/>
    <p:sldId id="308" r:id="rId45"/>
    <p:sldId id="30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6" autoAdjust="0"/>
    <p:restoredTop sz="94660"/>
  </p:normalViewPr>
  <p:slideViewPr>
    <p:cSldViewPr snapToGrid="0">
      <p:cViewPr varScale="1">
        <p:scale>
          <a:sx n="95" d="100"/>
          <a:sy n="95" d="100"/>
        </p:scale>
        <p:origin x="96" y="948"/>
      </p:cViewPr>
      <p:guideLst/>
    </p:cSldViewPr>
  </p:slideViewPr>
  <p:notesTextViewPr>
    <p:cViewPr>
      <p:scale>
        <a:sx n="1" d="1"/>
        <a:sy n="1" d="1"/>
      </p:scale>
      <p:origin x="0" y="0"/>
    </p:cViewPr>
  </p:notesTextViewPr>
  <p:notesViewPr>
    <p:cSldViewPr snapToGrid="0">
      <p:cViewPr varScale="1">
        <p:scale>
          <a:sx n="69" d="100"/>
          <a:sy n="69" d="100"/>
        </p:scale>
        <p:origin x="2784"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3ED266-2516-4B99-8D38-1B57655DF519}" type="datetimeFigureOut">
              <a:rPr lang="en-US" smtClean="0"/>
              <a:t>1/7/2013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CB1549-5188-4D4B-81E2-F52EF95C317B}" type="slidenum">
              <a:rPr lang="en-US" smtClean="0"/>
              <a:t>‹#›</a:t>
            </a:fld>
            <a:endParaRPr lang="en-US"/>
          </a:p>
        </p:txBody>
      </p:sp>
    </p:spTree>
    <p:extLst>
      <p:ext uri="{BB962C8B-B14F-4D97-AF65-F5344CB8AC3E}">
        <p14:creationId xmlns:p14="http://schemas.microsoft.com/office/powerpoint/2010/main" val="2249270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629FE4B-18FB-4D7C-A11D-680B445F620E}" type="datetimeFigureOut">
              <a:rPr lang="en-US" smtClean="0"/>
              <a:t>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6BDAD5-8A0D-4F1D-BB94-11F27E331E59}" type="slidenum">
              <a:rPr lang="en-US" smtClean="0"/>
              <a:t>‹#›</a:t>
            </a:fld>
            <a:endParaRPr lang="en-US"/>
          </a:p>
        </p:txBody>
      </p:sp>
    </p:spTree>
    <p:extLst>
      <p:ext uri="{BB962C8B-B14F-4D97-AF65-F5344CB8AC3E}">
        <p14:creationId xmlns:p14="http://schemas.microsoft.com/office/powerpoint/2010/main" val="660318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29FE4B-18FB-4D7C-A11D-680B445F620E}" type="datetimeFigureOut">
              <a:rPr lang="en-US" smtClean="0"/>
              <a:t>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6BDAD5-8A0D-4F1D-BB94-11F27E331E59}" type="slidenum">
              <a:rPr lang="en-US" smtClean="0"/>
              <a:t>‹#›</a:t>
            </a:fld>
            <a:endParaRPr lang="en-US"/>
          </a:p>
        </p:txBody>
      </p:sp>
    </p:spTree>
    <p:extLst>
      <p:ext uri="{BB962C8B-B14F-4D97-AF65-F5344CB8AC3E}">
        <p14:creationId xmlns:p14="http://schemas.microsoft.com/office/powerpoint/2010/main" val="283306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29FE4B-18FB-4D7C-A11D-680B445F620E}" type="datetimeFigureOut">
              <a:rPr lang="en-US" smtClean="0"/>
              <a:t>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6BDAD5-8A0D-4F1D-BB94-11F27E331E59}" type="slidenum">
              <a:rPr lang="en-US" smtClean="0"/>
              <a:t>‹#›</a:t>
            </a:fld>
            <a:endParaRPr lang="en-US"/>
          </a:p>
        </p:txBody>
      </p:sp>
    </p:spTree>
    <p:extLst>
      <p:ext uri="{BB962C8B-B14F-4D97-AF65-F5344CB8AC3E}">
        <p14:creationId xmlns:p14="http://schemas.microsoft.com/office/powerpoint/2010/main" val="2999133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12915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29FE4B-18FB-4D7C-A11D-680B445F620E}" type="datetimeFigureOut">
              <a:rPr lang="en-US" smtClean="0"/>
              <a:t>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6BDAD5-8A0D-4F1D-BB94-11F27E331E59}" type="slidenum">
              <a:rPr lang="en-US" smtClean="0"/>
              <a:t>‹#›</a:t>
            </a:fld>
            <a:endParaRPr lang="en-US"/>
          </a:p>
        </p:txBody>
      </p:sp>
    </p:spTree>
    <p:extLst>
      <p:ext uri="{BB962C8B-B14F-4D97-AF65-F5344CB8AC3E}">
        <p14:creationId xmlns:p14="http://schemas.microsoft.com/office/powerpoint/2010/main" val="261047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29FE4B-18FB-4D7C-A11D-680B445F620E}" type="datetimeFigureOut">
              <a:rPr lang="en-US" smtClean="0"/>
              <a:t>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6BDAD5-8A0D-4F1D-BB94-11F27E331E59}" type="slidenum">
              <a:rPr lang="en-US" smtClean="0"/>
              <a:t>‹#›</a:t>
            </a:fld>
            <a:endParaRPr lang="en-US"/>
          </a:p>
        </p:txBody>
      </p:sp>
    </p:spTree>
    <p:extLst>
      <p:ext uri="{BB962C8B-B14F-4D97-AF65-F5344CB8AC3E}">
        <p14:creationId xmlns:p14="http://schemas.microsoft.com/office/powerpoint/2010/main" val="3954883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629FE4B-18FB-4D7C-A11D-680B445F620E}" type="datetimeFigureOut">
              <a:rPr lang="en-US" smtClean="0"/>
              <a:t>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6BDAD5-8A0D-4F1D-BB94-11F27E331E59}" type="slidenum">
              <a:rPr lang="en-US" smtClean="0"/>
              <a:t>‹#›</a:t>
            </a:fld>
            <a:endParaRPr lang="en-US"/>
          </a:p>
        </p:txBody>
      </p:sp>
    </p:spTree>
    <p:extLst>
      <p:ext uri="{BB962C8B-B14F-4D97-AF65-F5344CB8AC3E}">
        <p14:creationId xmlns:p14="http://schemas.microsoft.com/office/powerpoint/2010/main" val="9906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29FE4B-18FB-4D7C-A11D-680B445F620E}" type="datetimeFigureOut">
              <a:rPr lang="en-US" smtClean="0"/>
              <a:t>1/7/2013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6BDAD5-8A0D-4F1D-BB94-11F27E331E59}"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1048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629FE4B-18FB-4D7C-A11D-680B445F620E}" type="datetimeFigureOut">
              <a:rPr lang="en-US" smtClean="0"/>
              <a:t>1/7/2013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6BDAD5-8A0D-4F1D-BB94-11F27E331E59}"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16159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29FE4B-18FB-4D7C-A11D-680B445F620E}" type="datetimeFigureOut">
              <a:rPr lang="en-US" smtClean="0"/>
              <a:t>1/7/2013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6BDAD5-8A0D-4F1D-BB94-11F27E331E59}" type="slidenum">
              <a:rPr lang="en-US" smtClean="0"/>
              <a:t>‹#›</a:t>
            </a:fld>
            <a:endParaRPr lang="en-US"/>
          </a:p>
        </p:txBody>
      </p:sp>
    </p:spTree>
    <p:extLst>
      <p:ext uri="{BB962C8B-B14F-4D97-AF65-F5344CB8AC3E}">
        <p14:creationId xmlns:p14="http://schemas.microsoft.com/office/powerpoint/2010/main" val="5894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29FE4B-18FB-4D7C-A11D-680B445F620E}" type="datetimeFigureOut">
              <a:rPr lang="en-US" smtClean="0"/>
              <a:t>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6BDAD5-8A0D-4F1D-BB94-11F27E331E59}" type="slidenum">
              <a:rPr lang="en-US" smtClean="0"/>
              <a:t>‹#›</a:t>
            </a:fld>
            <a:endParaRPr lang="en-US"/>
          </a:p>
        </p:txBody>
      </p:sp>
    </p:spTree>
    <p:extLst>
      <p:ext uri="{BB962C8B-B14F-4D97-AF65-F5344CB8AC3E}">
        <p14:creationId xmlns:p14="http://schemas.microsoft.com/office/powerpoint/2010/main" val="33991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29FE4B-18FB-4D7C-A11D-680B445F620E}" type="datetimeFigureOut">
              <a:rPr lang="en-US" smtClean="0"/>
              <a:t>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6BDAD5-8A0D-4F1D-BB94-11F27E331E59}" type="slidenum">
              <a:rPr lang="en-US" smtClean="0"/>
              <a:t>‹#›</a:t>
            </a:fld>
            <a:endParaRPr lang="en-US"/>
          </a:p>
        </p:txBody>
      </p:sp>
    </p:spTree>
    <p:extLst>
      <p:ext uri="{BB962C8B-B14F-4D97-AF65-F5344CB8AC3E}">
        <p14:creationId xmlns:p14="http://schemas.microsoft.com/office/powerpoint/2010/main" val="2218681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3629FE4B-18FB-4D7C-A11D-680B445F620E}" type="datetimeFigureOut">
              <a:rPr lang="en-US" smtClean="0"/>
              <a:t>1/7/2013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316BDAD5-8A0D-4F1D-BB94-11F27E331E59}" type="slidenum">
              <a:rPr lang="en-US" smtClean="0"/>
              <a:t>‹#›</a:t>
            </a:fld>
            <a:endParaRPr lang="en-US"/>
          </a:p>
        </p:txBody>
      </p:sp>
    </p:spTree>
    <p:extLst>
      <p:ext uri="{BB962C8B-B14F-4D97-AF65-F5344CB8AC3E}">
        <p14:creationId xmlns:p14="http://schemas.microsoft.com/office/powerpoint/2010/main" val="153494968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Файл:JavaScrip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949" y="1268429"/>
            <a:ext cx="4255651" cy="4255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8697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a:t>
            </a:r>
            <a:endParaRPr lang="en-US" dirty="0"/>
          </a:p>
        </p:txBody>
      </p:sp>
      <p:sp>
        <p:nvSpPr>
          <p:cNvPr id="3" name="Content Placeholder 2"/>
          <p:cNvSpPr>
            <a:spLocks noGrp="1"/>
          </p:cNvSpPr>
          <p:nvPr>
            <p:ph idx="1"/>
          </p:nvPr>
        </p:nvSpPr>
        <p:spPr>
          <a:xfrm>
            <a:off x="845127" y="1828800"/>
            <a:ext cx="6176159" cy="4351337"/>
          </a:xfrm>
        </p:spPr>
        <p:txBody>
          <a:bodyPr/>
          <a:lstStyle/>
          <a:p>
            <a:pPr marL="0" indent="0">
              <a:buNone/>
            </a:pPr>
            <a:r>
              <a:rPr lang="en-US" dirty="0" smtClean="0"/>
              <a:t>Get with ECMA Script 5 already….</a:t>
            </a:r>
          </a:p>
          <a:p>
            <a:pPr marL="0" indent="0">
              <a:buNone/>
            </a:pPr>
            <a:endParaRPr lang="en-US" dirty="0"/>
          </a:p>
          <a:p>
            <a:pPr marL="0" indent="0">
              <a:buNone/>
            </a:pPr>
            <a:r>
              <a:rPr lang="en-US" dirty="0" smtClean="0"/>
              <a:t>ECMA Script 6,,,, is in the works.</a:t>
            </a:r>
            <a:endParaRPr lang="en-US" dirty="0"/>
          </a:p>
        </p:txBody>
      </p:sp>
      <p:pic>
        <p:nvPicPr>
          <p:cNvPr id="1030" name="Picture 6" descr="http://i.qkme.me/52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499" y="557489"/>
            <a:ext cx="3879020" cy="581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6814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rticle-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811" y="1621967"/>
            <a:ext cx="6604453" cy="34944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800811" y="5453743"/>
            <a:ext cx="6604453" cy="707886"/>
          </a:xfrm>
          <a:prstGeom prst="rect">
            <a:avLst/>
          </a:prstGeom>
          <a:noFill/>
        </p:spPr>
        <p:txBody>
          <a:bodyPr wrap="square" rtlCol="0">
            <a:spAutoFit/>
          </a:bodyPr>
          <a:lstStyle/>
          <a:p>
            <a:pPr algn="ctr"/>
            <a:r>
              <a:rPr lang="en-US" sz="4000" dirty="0" smtClean="0"/>
              <a:t>“use strict”;</a:t>
            </a:r>
            <a:endParaRPr lang="en-US" sz="4000" dirty="0"/>
          </a:p>
        </p:txBody>
      </p:sp>
    </p:spTree>
    <p:extLst>
      <p:ext uri="{BB962C8B-B14F-4D97-AF65-F5344CB8AC3E}">
        <p14:creationId xmlns:p14="http://schemas.microsoft.com/office/powerpoint/2010/main" val="36911290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4114" y="1886857"/>
            <a:ext cx="7108041" cy="3120572"/>
          </a:xfrm>
        </p:spPr>
        <p:txBody>
          <a:bodyPr>
            <a:normAutofit/>
          </a:bodyPr>
          <a:lstStyle/>
          <a:p>
            <a:pPr marL="0" indent="0">
              <a:buNone/>
            </a:pPr>
            <a:r>
              <a:rPr lang="en-US" sz="4000" dirty="0"/>
              <a:t>(function </a:t>
            </a:r>
            <a:r>
              <a:rPr lang="en-US" sz="4000" dirty="0" smtClean="0"/>
              <a:t>() {</a:t>
            </a:r>
            <a:endParaRPr lang="en-US" sz="4000" dirty="0"/>
          </a:p>
          <a:p>
            <a:pPr marL="0" indent="0">
              <a:buNone/>
            </a:pPr>
            <a:r>
              <a:rPr lang="en-US" sz="4000" dirty="0"/>
              <a:t>    "use strict";</a:t>
            </a:r>
          </a:p>
          <a:p>
            <a:pPr marL="0" indent="0">
              <a:buNone/>
            </a:pPr>
            <a:r>
              <a:rPr lang="en-US" sz="4000" dirty="0"/>
              <a:t>    WAT = </a:t>
            </a:r>
            <a:r>
              <a:rPr lang="en-US" sz="4000" dirty="0" smtClean="0"/>
              <a:t>“insert bad boy here";</a:t>
            </a:r>
            <a:endParaRPr lang="en-US" sz="4000" dirty="0"/>
          </a:p>
          <a:p>
            <a:pPr marL="0" indent="0">
              <a:buNone/>
            </a:pPr>
            <a:r>
              <a:rPr lang="en-US" sz="4000" dirty="0"/>
              <a:t>})();</a:t>
            </a:r>
          </a:p>
        </p:txBody>
      </p:sp>
    </p:spTree>
    <p:extLst>
      <p:ext uri="{BB962C8B-B14F-4D97-AF65-F5344CB8AC3E}">
        <p14:creationId xmlns:p14="http://schemas.microsoft.com/office/powerpoint/2010/main" val="11382565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5366" y="-9819"/>
            <a:ext cx="10421257" cy="6867819"/>
          </a:xfrm>
        </p:spPr>
      </p:pic>
    </p:spTree>
    <p:extLst>
      <p:ext uri="{BB962C8B-B14F-4D97-AF65-F5344CB8AC3E}">
        <p14:creationId xmlns:p14="http://schemas.microsoft.com/office/powerpoint/2010/main" val="8814606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3987" y="2649837"/>
            <a:ext cx="10509052" cy="15738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66379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at Job Hunting Feels Lik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690562"/>
            <a:ext cx="7661275" cy="5531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9476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qkme.me/3se6i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802" y="565357"/>
            <a:ext cx="8672765" cy="5766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9204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670" y="2767584"/>
            <a:ext cx="10956729" cy="1325562"/>
          </a:xfrm>
        </p:spPr>
        <p:txBody>
          <a:bodyPr/>
          <a:lstStyle/>
          <a:p>
            <a:r>
              <a:rPr lang="en-US" dirty="0"/>
              <a:t>t</a:t>
            </a:r>
            <a:r>
              <a:rPr lang="en-US" dirty="0" smtClean="0"/>
              <a:t>hat’s actually not a JavaScript problem.</a:t>
            </a:r>
            <a:endParaRPr lang="en-US" dirty="0"/>
          </a:p>
        </p:txBody>
      </p:sp>
    </p:spTree>
    <p:extLst>
      <p:ext uri="{BB962C8B-B14F-4D97-AF65-F5344CB8AC3E}">
        <p14:creationId xmlns:p14="http://schemas.microsoft.com/office/powerpoint/2010/main" val="21126633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670" y="1969477"/>
            <a:ext cx="10956729" cy="2753248"/>
          </a:xfrm>
        </p:spPr>
        <p:txBody>
          <a:bodyPr>
            <a:normAutofit/>
          </a:bodyPr>
          <a:lstStyle/>
          <a:p>
            <a:r>
              <a:rPr lang="en-US" dirty="0" smtClean="0"/>
              <a:t>JavaScript is more than… </a:t>
            </a:r>
            <a:br>
              <a:rPr lang="en-US" dirty="0" smtClean="0"/>
            </a:br>
            <a:r>
              <a:rPr lang="en-US" dirty="0" smtClean="0"/>
              <a:t/>
            </a:r>
            <a:br>
              <a:rPr lang="en-US" dirty="0" smtClean="0"/>
            </a:br>
            <a:r>
              <a:rPr lang="en-US" dirty="0" smtClean="0"/>
              <a:t>$(‘#do’).hide();</a:t>
            </a:r>
            <a:endParaRPr lang="en-US" dirty="0"/>
          </a:p>
        </p:txBody>
      </p:sp>
    </p:spTree>
    <p:extLst>
      <p:ext uri="{BB962C8B-B14F-4D97-AF65-F5344CB8AC3E}">
        <p14:creationId xmlns:p14="http://schemas.microsoft.com/office/powerpoint/2010/main" val="17318057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670" y="2438398"/>
            <a:ext cx="10956729" cy="1988457"/>
          </a:xfrm>
        </p:spPr>
        <p:txBody>
          <a:bodyPr>
            <a:normAutofit/>
          </a:bodyPr>
          <a:lstStyle/>
          <a:p>
            <a:r>
              <a:rPr lang="en-US" i="1" dirty="0" smtClean="0">
                <a:solidFill>
                  <a:srgbClr val="FF0000"/>
                </a:solidFill>
              </a:rPr>
              <a:t>wait</a:t>
            </a:r>
            <a:r>
              <a:rPr lang="en-US" dirty="0" smtClean="0"/>
              <a:t>, that was </a:t>
            </a:r>
            <a:r>
              <a:rPr lang="en-US" dirty="0" err="1" smtClean="0"/>
              <a:t>jQuery</a:t>
            </a:r>
            <a:r>
              <a:rPr lang="en-US" dirty="0" smtClean="0"/>
              <a:t>.</a:t>
            </a:r>
            <a:br>
              <a:rPr lang="en-US" dirty="0" smtClean="0"/>
            </a:br>
            <a:r>
              <a:rPr lang="en-US" dirty="0" smtClean="0"/>
              <a:t>	</a:t>
            </a:r>
            <a:r>
              <a:rPr lang="en-US" dirty="0"/>
              <a:t>w</a:t>
            </a:r>
            <a:r>
              <a:rPr lang="en-US" dirty="0" smtClean="0"/>
              <a:t>riting </a:t>
            </a:r>
            <a:r>
              <a:rPr lang="en-US" dirty="0" err="1" smtClean="0"/>
              <a:t>jQuery</a:t>
            </a:r>
            <a:r>
              <a:rPr lang="en-US" dirty="0" smtClean="0"/>
              <a:t> != writing JavaScript</a:t>
            </a:r>
            <a:endParaRPr lang="en-US" dirty="0"/>
          </a:p>
        </p:txBody>
      </p:sp>
    </p:spTree>
    <p:extLst>
      <p:ext uri="{BB962C8B-B14F-4D97-AF65-F5344CB8AC3E}">
        <p14:creationId xmlns:p14="http://schemas.microsoft.com/office/powerpoint/2010/main" val="31202882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eñor Gif: Yo Bird I Heard You Like Skateboard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549399"/>
            <a:ext cx="7000875" cy="42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1870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p:cNvSpPr>
          <p:nvPr/>
        </p:nvSpPr>
        <p:spPr>
          <a:xfrm>
            <a:off x="622300" y="1751380"/>
            <a:ext cx="10960100" cy="3277820"/>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dirty="0" smtClean="0">
                <a:solidFill>
                  <a:schemeClr val="tx1"/>
                </a:solidFill>
              </a:rPr>
              <a:t>“ JavaScript is a language that most people don’t bother to learn before they use.</a:t>
            </a:r>
          </a:p>
          <a:p>
            <a:pPr algn="ctr"/>
            <a:endParaRPr lang="en-US" sz="3600" dirty="0" smtClean="0">
              <a:solidFill>
                <a:schemeClr val="tx1"/>
              </a:solidFill>
            </a:endParaRPr>
          </a:p>
          <a:p>
            <a:pPr algn="ctr"/>
            <a:r>
              <a:rPr lang="en-US" sz="3600" dirty="0" smtClean="0">
                <a:solidFill>
                  <a:schemeClr val="tx1"/>
                </a:solidFill>
              </a:rPr>
              <a:t>Most people feel like they should be able to program in JavaScript without any knowledge at all”</a:t>
            </a:r>
          </a:p>
          <a:p>
            <a:endParaRPr lang="en-US" sz="3600" dirty="0" smtClean="0">
              <a:solidFill>
                <a:schemeClr val="tx1"/>
              </a:solidFill>
            </a:endParaRPr>
          </a:p>
          <a:p>
            <a:pPr algn="r"/>
            <a:r>
              <a:rPr lang="en-US" sz="3600" dirty="0" smtClean="0">
                <a:solidFill>
                  <a:schemeClr val="tx1"/>
                </a:solidFill>
              </a:rPr>
              <a:t>- Douglas </a:t>
            </a:r>
            <a:r>
              <a:rPr lang="en-US" sz="3600" dirty="0" err="1" smtClean="0">
                <a:solidFill>
                  <a:schemeClr val="tx1"/>
                </a:solidFill>
              </a:rPr>
              <a:t>Crockford</a:t>
            </a:r>
            <a:endParaRPr lang="en-US" sz="3600" dirty="0">
              <a:solidFill>
                <a:schemeClr val="tx1"/>
              </a:solidFill>
            </a:endParaRPr>
          </a:p>
        </p:txBody>
      </p:sp>
    </p:spTree>
    <p:extLst>
      <p:ext uri="{BB962C8B-B14F-4D97-AF65-F5344CB8AC3E}">
        <p14:creationId xmlns:p14="http://schemas.microsoft.com/office/powerpoint/2010/main" val="92349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970" y="951484"/>
            <a:ext cx="10956729" cy="1325562"/>
          </a:xfrm>
        </p:spPr>
        <p:txBody>
          <a:bodyPr>
            <a:normAutofit/>
          </a:bodyPr>
          <a:lstStyle/>
          <a:p>
            <a:r>
              <a:rPr lang="en-US" sz="4000" i="1" dirty="0">
                <a:solidFill>
                  <a:srgbClr val="FF0000"/>
                </a:solidFill>
              </a:rPr>
              <a:t>l</a:t>
            </a:r>
            <a:r>
              <a:rPr lang="en-US" sz="4000" i="1" dirty="0" smtClean="0">
                <a:solidFill>
                  <a:srgbClr val="FF0000"/>
                </a:solidFill>
              </a:rPr>
              <a:t>earn</a:t>
            </a:r>
            <a:r>
              <a:rPr lang="en-US" sz="4000" dirty="0" smtClean="0">
                <a:solidFill>
                  <a:srgbClr val="FF0000"/>
                </a:solidFill>
              </a:rPr>
              <a:t> </a:t>
            </a:r>
            <a:r>
              <a:rPr lang="en-US" sz="4000" dirty="0" smtClean="0"/>
              <a:t>JavaScript as a language, not some “script“.</a:t>
            </a:r>
            <a:endParaRPr lang="en-US" sz="4000" dirty="0"/>
          </a:p>
        </p:txBody>
      </p:sp>
      <p:pic>
        <p:nvPicPr>
          <p:cNvPr id="3" name="Picture 2" descr="http://farm4.static.flickr.com/3658/3387737094_10f3714c98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0025" y="2505646"/>
            <a:ext cx="5663974" cy="4247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1553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 b="53002"/>
          <a:stretch/>
        </p:blipFill>
        <p:spPr>
          <a:xfrm>
            <a:off x="1500740" y="1617793"/>
            <a:ext cx="4267770" cy="3907134"/>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49720" b="1342"/>
          <a:stretch/>
        </p:blipFill>
        <p:spPr>
          <a:xfrm>
            <a:off x="6617026" y="1617793"/>
            <a:ext cx="4101659" cy="3907134"/>
          </a:xfrm>
          <a:prstGeom prst="rect">
            <a:avLst/>
          </a:prstGeom>
        </p:spPr>
      </p:pic>
    </p:spTree>
    <p:extLst>
      <p:ext uri="{BB962C8B-B14F-4D97-AF65-F5344CB8AC3E}">
        <p14:creationId xmlns:p14="http://schemas.microsoft.com/office/powerpoint/2010/main" val="1525329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34644" y="2420973"/>
            <a:ext cx="4159827" cy="2036617"/>
          </a:xfrm>
        </p:spPr>
        <p:txBody>
          <a:bodyPr>
            <a:normAutofit fontScale="92500" lnSpcReduction="10000"/>
          </a:bodyPr>
          <a:lstStyle/>
          <a:p>
            <a:pPr marL="0" indent="0">
              <a:buNone/>
            </a:pPr>
            <a:r>
              <a:rPr lang="en-US" sz="16600" dirty="0" smtClean="0"/>
              <a:t>APIs</a:t>
            </a:r>
            <a:endParaRPr lang="en-US" sz="16600" dirty="0"/>
          </a:p>
        </p:txBody>
      </p:sp>
      <p:pic>
        <p:nvPicPr>
          <p:cNvPr id="4098" name="Picture 2" descr="http://ts2.mm.bing.net/th?id=H.4700889778685521&amp;pid=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34" y="1113197"/>
            <a:ext cx="5367886" cy="4652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1117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137400" y="1396999"/>
            <a:ext cx="4318000" cy="4351337"/>
          </a:xfrm>
        </p:spPr>
        <p:txBody>
          <a:bodyPr>
            <a:normAutofit fontScale="77500" lnSpcReduction="20000"/>
          </a:bodyPr>
          <a:lstStyle/>
          <a:p>
            <a:r>
              <a:rPr lang="en-US" dirty="0" err="1" smtClean="0"/>
              <a:t>Geolocation</a:t>
            </a:r>
            <a:endParaRPr lang="en-US" dirty="0" smtClean="0"/>
          </a:p>
          <a:p>
            <a:r>
              <a:rPr lang="en-US" dirty="0" err="1" smtClean="0"/>
              <a:t>IndexDB</a:t>
            </a:r>
            <a:endParaRPr lang="en-US" dirty="0" smtClean="0"/>
          </a:p>
          <a:p>
            <a:r>
              <a:rPr lang="en-US" dirty="0" smtClean="0"/>
              <a:t>JSON</a:t>
            </a:r>
          </a:p>
          <a:p>
            <a:r>
              <a:rPr lang="en-US" dirty="0" smtClean="0"/>
              <a:t>Web Sockets</a:t>
            </a:r>
          </a:p>
          <a:p>
            <a:r>
              <a:rPr lang="en-US" dirty="0" smtClean="0"/>
              <a:t>Web Workers</a:t>
            </a:r>
          </a:p>
          <a:p>
            <a:r>
              <a:rPr lang="en-US" dirty="0" smtClean="0"/>
              <a:t>Storage</a:t>
            </a:r>
          </a:p>
          <a:p>
            <a:r>
              <a:rPr lang="en-US" dirty="0" smtClean="0"/>
              <a:t>Cache</a:t>
            </a:r>
          </a:p>
          <a:p>
            <a:r>
              <a:rPr lang="en-US" dirty="0" smtClean="0"/>
              <a:t>File Access</a:t>
            </a:r>
          </a:p>
          <a:p>
            <a:r>
              <a:rPr lang="en-US" dirty="0" smtClean="0"/>
              <a:t>Drag and Drop</a:t>
            </a:r>
          </a:p>
          <a:p>
            <a:r>
              <a:rPr lang="en-US" dirty="0" smtClean="0"/>
              <a:t>XHR L2</a:t>
            </a:r>
          </a:p>
          <a:p>
            <a:pPr marL="0" indent="0">
              <a:buNone/>
            </a:pPr>
            <a:r>
              <a:rPr lang="en-US" dirty="0" smtClean="0"/>
              <a:t>	</a:t>
            </a:r>
          </a:p>
          <a:p>
            <a:pPr marL="0" indent="0">
              <a:buNone/>
            </a:pPr>
            <a:r>
              <a:rPr lang="en-US" dirty="0"/>
              <a:t>	</a:t>
            </a:r>
            <a:r>
              <a:rPr lang="en-US" dirty="0" smtClean="0"/>
              <a:t>… to name a few</a:t>
            </a:r>
            <a:endParaRPr lang="en-US" dirty="0"/>
          </a:p>
        </p:txBody>
      </p:sp>
      <p:sp>
        <p:nvSpPr>
          <p:cNvPr id="4" name="Content Placeholder 3"/>
          <p:cNvSpPr>
            <a:spLocks noGrp="1"/>
          </p:cNvSpPr>
          <p:nvPr>
            <p:ph sz="half" idx="2"/>
          </p:nvPr>
        </p:nvSpPr>
        <p:spPr>
          <a:xfrm>
            <a:off x="711200" y="1396999"/>
            <a:ext cx="5511800" cy="1854201"/>
          </a:xfrm>
        </p:spPr>
        <p:txBody>
          <a:bodyPr>
            <a:noAutofit/>
          </a:bodyPr>
          <a:lstStyle/>
          <a:p>
            <a:pPr marL="0" indent="0" algn="ctr">
              <a:buNone/>
            </a:pPr>
            <a:r>
              <a:rPr lang="en-US" sz="6000" dirty="0" smtClean="0"/>
              <a:t>There’s an API for that.</a:t>
            </a:r>
            <a:endParaRPr lang="en-US" sz="6000" dirty="0"/>
          </a:p>
        </p:txBody>
      </p:sp>
      <p:sp>
        <p:nvSpPr>
          <p:cNvPr id="5" name="Content Placeholder 3"/>
          <p:cNvSpPr txBox="1">
            <a:spLocks/>
          </p:cNvSpPr>
          <p:nvPr/>
        </p:nvSpPr>
        <p:spPr>
          <a:xfrm>
            <a:off x="711200" y="3898899"/>
            <a:ext cx="5511800" cy="10287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lgn="ctr">
              <a:buFont typeface="Wingdings 2" pitchFamily="18" charset="2"/>
              <a:buNone/>
            </a:pPr>
            <a:r>
              <a:rPr lang="en-US" sz="6000" i="1" dirty="0" smtClean="0">
                <a:solidFill>
                  <a:srgbClr val="FF0000"/>
                </a:solidFill>
              </a:rPr>
              <a:t>maybe…</a:t>
            </a:r>
            <a:endParaRPr lang="en-US" sz="6000" i="1" dirty="0">
              <a:solidFill>
                <a:srgbClr val="FF0000"/>
              </a:solidFill>
            </a:endParaRPr>
          </a:p>
        </p:txBody>
      </p:sp>
      <p:sp>
        <p:nvSpPr>
          <p:cNvPr id="6" name="Rectangle 5"/>
          <p:cNvSpPr/>
          <p:nvPr/>
        </p:nvSpPr>
        <p:spPr>
          <a:xfrm>
            <a:off x="1191464" y="4837250"/>
            <a:ext cx="4525872" cy="707886"/>
          </a:xfrm>
          <a:prstGeom prst="rect">
            <a:avLst/>
          </a:prstGeom>
        </p:spPr>
        <p:txBody>
          <a:bodyPr wrap="square">
            <a:spAutoFit/>
          </a:bodyPr>
          <a:lstStyle/>
          <a:p>
            <a:pPr algn="ctr"/>
            <a:r>
              <a:rPr lang="en-US" sz="4000" dirty="0"/>
              <a:t>http://caniuse.com/</a:t>
            </a:r>
          </a:p>
        </p:txBody>
      </p:sp>
    </p:spTree>
    <p:extLst>
      <p:ext uri="{BB962C8B-B14F-4D97-AF65-F5344CB8AC3E}">
        <p14:creationId xmlns:p14="http://schemas.microsoft.com/office/powerpoint/2010/main" val="86047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635" y="4455694"/>
            <a:ext cx="10968062" cy="2157965"/>
          </a:xfrm>
        </p:spPr>
        <p:txBody>
          <a:bodyPr>
            <a:prstTxWarp prst="textTriangle">
              <a:avLst/>
            </a:prstTxWarp>
            <a:noAutofit/>
            <a:scene3d>
              <a:camera prst="orthographicFront">
                <a:rot lat="0" lon="0" rev="0"/>
              </a:camera>
              <a:lightRig rig="threePt" dir="t">
                <a:rot lat="0" lon="0" rev="0"/>
              </a:lightRig>
            </a:scene3d>
            <a:sp3d extrusionH="165100" contourW="12700" prstMaterial="legacyWireframe">
              <a:bevelT w="139700" prst="relaxedInset"/>
              <a:bevelB w="25400"/>
              <a:contourClr>
                <a:schemeClr val="accent4"/>
              </a:contourClr>
            </a:sp3d>
          </a:bodyPr>
          <a:lstStyle/>
          <a:p>
            <a:pPr marL="0" indent="0">
              <a:buNone/>
            </a:pPr>
            <a:r>
              <a:rPr lang="en-US" sz="9600" b="1" dirty="0" smtClean="0">
                <a:ln w="22225">
                  <a:solidFill>
                    <a:schemeClr val="accent4"/>
                  </a:solidFill>
                  <a:prstDash val="solid"/>
                </a:ln>
                <a:effectLst>
                  <a:outerShdw dist="38100" dir="9180000" algn="bl" rotWithShape="0">
                    <a:schemeClr val="accent4">
                      <a:alpha val="41000"/>
                    </a:schemeClr>
                  </a:outerShdw>
                </a:effectLst>
              </a:rPr>
              <a:t>Feature Detection! </a:t>
            </a:r>
            <a:endParaRPr lang="en-US" sz="9600" b="1" dirty="0">
              <a:ln w="22225">
                <a:solidFill>
                  <a:schemeClr val="accent4"/>
                </a:solidFill>
                <a:prstDash val="solid"/>
              </a:ln>
              <a:effectLst>
                <a:outerShdw dist="38100" dir="9180000" algn="bl" rotWithShape="0">
                  <a:schemeClr val="accent4">
                    <a:alpha val="41000"/>
                  </a:schemeClr>
                </a:outerShdw>
              </a:effectLst>
            </a:endParaRPr>
          </a:p>
        </p:txBody>
      </p:sp>
      <p:pic>
        <p:nvPicPr>
          <p:cNvPr id="4" name="Picture 3" descr="safari.png"/>
          <p:cNvPicPr>
            <a:picLocks noChangeAspect="1"/>
          </p:cNvPicPr>
          <p:nvPr/>
        </p:nvPicPr>
        <p:blipFill>
          <a:blip r:embed="rId2"/>
          <a:stretch>
            <a:fillRect/>
          </a:stretch>
        </p:blipFill>
        <p:spPr>
          <a:xfrm>
            <a:off x="9186986" y="2142350"/>
            <a:ext cx="2842141" cy="2842141"/>
          </a:xfrm>
          <a:prstGeom prst="rect">
            <a:avLst/>
          </a:prstGeom>
        </p:spPr>
      </p:pic>
      <p:pic>
        <p:nvPicPr>
          <p:cNvPr id="5" name="Picture 6" descr="http://ts2.mm.bing.net/images/thumbnail.aspx?q=846390697093&amp;id=8f3238bae291b6bd2f10029323210523&amp;url=http%3a%2f%2fgadgetcrave.frsucrave.netdna-cdn.com%2fwp-content%2fuploads%2f2010%2f01%2fgoogle-chrome-logo-design.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10114170" y="539591"/>
            <a:ext cx="2857500" cy="27146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firefox.png"/>
          <p:cNvPicPr>
            <a:picLocks noChangeAspect="1"/>
          </p:cNvPicPr>
          <p:nvPr/>
        </p:nvPicPr>
        <p:blipFill>
          <a:blip r:embed="rId5"/>
          <a:stretch>
            <a:fillRect/>
          </a:stretch>
        </p:blipFill>
        <p:spPr>
          <a:xfrm>
            <a:off x="8928929" y="-424932"/>
            <a:ext cx="2716768" cy="2716768"/>
          </a:xfrm>
          <a:prstGeom prst="rect">
            <a:avLst/>
          </a:prstGeom>
        </p:spPr>
      </p:pic>
      <p:pic>
        <p:nvPicPr>
          <p:cNvPr id="7" name="Picture 8" descr="http://ts4.mm.bing.net/images/thumbnail.aspx?q=971815328323&amp;id=211fa3a6554d7ec52e53e14e10357b47&amp;url=http%3a%2f%2fwww.epagini.com%2fwp-content%2fuploads%2f2010%2f06%2fopera_logo.pn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99000">
                        <a14:backgroundMark x1="34000" y1="93667" x2="34000" y2="93667"/>
                        <a14:backgroundMark x1="68000" y1="94333" x2="68000" y2="94333"/>
                      </a14:backgroundRemoval>
                    </a14:imgEffect>
                  </a14:imgLayer>
                </a14:imgProps>
              </a:ext>
              <a:ext uri="{28A0092B-C50C-407E-A947-70E740481C1C}">
                <a14:useLocalDpi xmlns:a14="http://schemas.microsoft.com/office/drawing/2010/main" val="0"/>
              </a:ext>
            </a:extLst>
          </a:blip>
          <a:srcRect/>
          <a:stretch>
            <a:fillRect/>
          </a:stretch>
        </p:blipFill>
        <p:spPr bwMode="auto">
          <a:xfrm>
            <a:off x="6998613" y="-24938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e.png"/>
          <p:cNvPicPr>
            <a:picLocks noChangeAspect="1"/>
          </p:cNvPicPr>
          <p:nvPr/>
        </p:nvPicPr>
        <p:blipFill>
          <a:blip r:embed="rId8"/>
          <a:stretch>
            <a:fillRect/>
          </a:stretch>
        </p:blipFill>
        <p:spPr>
          <a:xfrm>
            <a:off x="7146048" y="1422644"/>
            <a:ext cx="3127576" cy="2988572"/>
          </a:xfrm>
          <a:prstGeom prst="rect">
            <a:avLst/>
          </a:prstGeom>
        </p:spPr>
      </p:pic>
    </p:spTree>
    <p:extLst>
      <p:ext uri="{BB962C8B-B14F-4D97-AF65-F5344CB8AC3E}">
        <p14:creationId xmlns:p14="http://schemas.microsoft.com/office/powerpoint/2010/main" val="399430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chzbgr.com/maxW500/6893152256/hC203C83D/"/>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89175" y="1616075"/>
            <a:ext cx="7618672" cy="364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2080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299" y="1429543"/>
            <a:ext cx="5290127" cy="4000500"/>
          </a:xfrm>
        </p:spPr>
        <p:txBody>
          <a:bodyPr>
            <a:normAutofit/>
          </a:bodyPr>
          <a:lstStyle/>
          <a:p>
            <a:pPr marL="0" indent="0" algn="ctr">
              <a:buNone/>
            </a:pPr>
            <a:r>
              <a:rPr lang="en-US" sz="5400" dirty="0" err="1" smtClean="0">
                <a:solidFill>
                  <a:srgbClr val="FF0000"/>
                </a:solidFill>
              </a:rPr>
              <a:t>Modernizr</a:t>
            </a:r>
            <a:r>
              <a:rPr lang="en-US" sz="5400" dirty="0" smtClean="0">
                <a:solidFill>
                  <a:srgbClr val="FF0000"/>
                </a:solidFill>
              </a:rPr>
              <a:t>, </a:t>
            </a:r>
            <a:endParaRPr lang="en-US" sz="5400" dirty="0">
              <a:solidFill>
                <a:srgbClr val="FF0000"/>
              </a:solidFill>
            </a:endParaRPr>
          </a:p>
          <a:p>
            <a:pPr marL="0" indent="0" algn="ctr">
              <a:buNone/>
            </a:pPr>
            <a:r>
              <a:rPr lang="en-US" sz="5400" dirty="0" smtClean="0">
                <a:solidFill>
                  <a:srgbClr val="FF0000"/>
                </a:solidFill>
              </a:rPr>
              <a:t>Script Loaders</a:t>
            </a:r>
          </a:p>
          <a:p>
            <a:pPr marL="0" indent="0" algn="ctr">
              <a:buNone/>
            </a:pPr>
            <a:endParaRPr lang="en-US" sz="5400" dirty="0" smtClean="0">
              <a:solidFill>
                <a:schemeClr val="bg2"/>
              </a:solidFill>
            </a:endParaRPr>
          </a:p>
          <a:p>
            <a:pPr marL="0" indent="0" algn="ctr">
              <a:buNone/>
            </a:pPr>
            <a:r>
              <a:rPr lang="en-US" sz="4000" dirty="0" smtClean="0">
                <a:solidFill>
                  <a:schemeClr val="bg1"/>
                </a:solidFill>
              </a:rPr>
              <a:t>http://modernizr.com/</a:t>
            </a:r>
          </a:p>
          <a:p>
            <a:pPr marL="0" indent="0" algn="ctr">
              <a:buNone/>
            </a:pPr>
            <a:r>
              <a:rPr lang="en-US" sz="4000" dirty="0" smtClean="0">
                <a:solidFill>
                  <a:schemeClr val="bg1"/>
                </a:solidFill>
              </a:rPr>
              <a:t>http://yepnopejs.com/</a:t>
            </a:r>
          </a:p>
          <a:p>
            <a:pPr marL="0" indent="0" algn="ctr">
              <a:buNone/>
            </a:pPr>
            <a:endParaRPr lang="en-US" sz="4000" dirty="0">
              <a:solidFill>
                <a:schemeClr val="bg2"/>
              </a:solidFill>
            </a:endParaRPr>
          </a:p>
          <a:p>
            <a:pPr marL="0" indent="0" algn="ctr">
              <a:buNone/>
            </a:pPr>
            <a:endParaRPr lang="en-US" sz="5400" dirty="0">
              <a:solidFill>
                <a:schemeClr val="bg2"/>
              </a:solidFill>
            </a:endParaRPr>
          </a:p>
        </p:txBody>
      </p:sp>
      <p:pic>
        <p:nvPicPr>
          <p:cNvPr id="1026" name="Picture 2" descr="physics ftw.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359" y="1534318"/>
            <a:ext cx="438150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4105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2856" y="1559379"/>
            <a:ext cx="10515600" cy="3763735"/>
          </a:xfrm>
        </p:spPr>
        <p:txBody>
          <a:bodyPr/>
          <a:lstStyle/>
          <a:p>
            <a:pPr marL="0" indent="0">
              <a:buNone/>
            </a:pPr>
            <a:r>
              <a:rPr lang="en-US" dirty="0" err="1"/>
              <a:t>Modernizr.load</a:t>
            </a:r>
            <a:r>
              <a:rPr lang="en-US" dirty="0"/>
              <a:t>({</a:t>
            </a:r>
          </a:p>
          <a:p>
            <a:pPr marL="0" indent="0">
              <a:buNone/>
            </a:pPr>
            <a:r>
              <a:rPr lang="en-US" dirty="0"/>
              <a:t>    test: </a:t>
            </a:r>
            <a:r>
              <a:rPr lang="en-US" dirty="0" err="1"/>
              <a:t>Modernizr.input.placeholder</a:t>
            </a:r>
            <a:r>
              <a:rPr lang="en-US" dirty="0"/>
              <a:t>,</a:t>
            </a:r>
          </a:p>
          <a:p>
            <a:pPr marL="0" indent="0">
              <a:buNone/>
            </a:pPr>
            <a:r>
              <a:rPr lang="en-US" dirty="0"/>
              <a:t>    nope: "../</a:t>
            </a:r>
            <a:r>
              <a:rPr lang="en-US" dirty="0" err="1"/>
              <a:t>js</a:t>
            </a:r>
            <a:r>
              <a:rPr lang="en-US" dirty="0"/>
              <a:t>/html5placeholder.jquery.min.js",</a:t>
            </a:r>
          </a:p>
          <a:p>
            <a:pPr marL="0" indent="0">
              <a:buNone/>
            </a:pPr>
            <a:r>
              <a:rPr lang="en-US" dirty="0"/>
              <a:t>    callback: function() {</a:t>
            </a:r>
          </a:p>
          <a:p>
            <a:pPr marL="0" indent="0">
              <a:buNone/>
            </a:pPr>
            <a:r>
              <a:rPr lang="en-US" dirty="0"/>
              <a:t>        $('input[placeholder]').placeholder();</a:t>
            </a:r>
          </a:p>
          <a:p>
            <a:pPr marL="0" indent="0">
              <a:buNone/>
            </a:pPr>
            <a:r>
              <a:rPr lang="en-US" dirty="0"/>
              <a:t>    }</a:t>
            </a:r>
          </a:p>
          <a:p>
            <a:pPr marL="0" indent="0">
              <a:buNone/>
            </a:pPr>
            <a:r>
              <a:rPr lang="en-US" dirty="0"/>
              <a:t>});</a:t>
            </a:r>
            <a:endParaRPr lang="en-US" dirty="0"/>
          </a:p>
        </p:txBody>
      </p:sp>
    </p:spTree>
    <p:extLst>
      <p:ext uri="{BB962C8B-B14F-4D97-AF65-F5344CB8AC3E}">
        <p14:creationId xmlns:p14="http://schemas.microsoft.com/office/powerpoint/2010/main" val="42934997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listening2leaders.com/wp-content/uploads/2012/04/framework-of-a-hou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153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0297474">
            <a:off x="6636818" y="5272779"/>
            <a:ext cx="5803699" cy="1200329"/>
          </a:xfrm>
          <a:prstGeom prst="rect">
            <a:avLst/>
          </a:prstGeom>
          <a:noFill/>
        </p:spPr>
        <p:txBody>
          <a:bodyPr wrap="square" lIns="91440" tIns="45720" rIns="91440" bIns="45720">
            <a:spAutoFit/>
          </a:bodyPr>
          <a:lstStyle/>
          <a:p>
            <a:pPr algn="ctr"/>
            <a:r>
              <a:rPr lang="en-US" sz="7200" b="1" cap="none" spc="0" dirty="0" smtClean="0">
                <a:ln w="0">
                  <a:noFill/>
                </a:ln>
                <a:solidFill>
                  <a:schemeClr val="bg1"/>
                </a:solidFill>
              </a:rPr>
              <a:t>Frameworks</a:t>
            </a:r>
            <a:endParaRPr lang="en-US" sz="7200" b="1" cap="none" spc="0" dirty="0">
              <a:ln w="0">
                <a:noFill/>
              </a:ln>
              <a:solidFill>
                <a:schemeClr val="bg1"/>
              </a:solidFill>
            </a:endParaRPr>
          </a:p>
        </p:txBody>
      </p:sp>
    </p:spTree>
    <p:extLst>
      <p:ext uri="{BB962C8B-B14F-4D97-AF65-F5344CB8AC3E}">
        <p14:creationId xmlns:p14="http://schemas.microsoft.com/office/powerpoint/2010/main" val="3388361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670" y="2767584"/>
            <a:ext cx="10956729" cy="1325562"/>
          </a:xfrm>
        </p:spPr>
        <p:txBody>
          <a:bodyPr/>
          <a:lstStyle/>
          <a:p>
            <a:r>
              <a:rPr lang="en-US" dirty="0"/>
              <a:t>l</a:t>
            </a:r>
            <a:r>
              <a:rPr lang="en-US" dirty="0" smtClean="0"/>
              <a:t>et’s break down this JavaScript stuff….</a:t>
            </a:r>
            <a:endParaRPr lang="en-US" dirty="0"/>
          </a:p>
        </p:txBody>
      </p:sp>
    </p:spTree>
    <p:extLst>
      <p:ext uri="{BB962C8B-B14F-4D97-AF65-F5344CB8AC3E}">
        <p14:creationId xmlns:p14="http://schemas.microsoft.com/office/powerpoint/2010/main" val="7996870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E:\DIDN\DSC0025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2262" y="-139249"/>
            <a:ext cx="12833350" cy="72104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322261" y="2852383"/>
            <a:ext cx="12833349" cy="4208054"/>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Rectangle 3"/>
          <p:cNvSpPr/>
          <p:nvPr/>
        </p:nvSpPr>
        <p:spPr bwMode="auto">
          <a:xfrm>
            <a:off x="-322264" y="1979864"/>
            <a:ext cx="12833352" cy="5066537"/>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2641234" y="2978273"/>
            <a:ext cx="6909166" cy="3342453"/>
          </a:xfrm>
          <a:prstGeom prst="rect">
            <a:avLst/>
          </a:prstGeom>
        </p:spPr>
        <p:txBody>
          <a:bodyPr wrap="square">
            <a:spAutoFit/>
          </a:bodyPr>
          <a:lstStyle/>
          <a:p>
            <a:pPr>
              <a:lnSpc>
                <a:spcPct val="80000"/>
              </a:lnSpc>
            </a:pPr>
            <a:r>
              <a:rPr lang="en-US" sz="4400" b="1" spc="-100" dirty="0" smtClean="0">
                <a:gradFill>
                  <a:gsLst>
                    <a:gs pos="0">
                      <a:srgbClr val="FBFBFB"/>
                    </a:gs>
                    <a:gs pos="100000">
                      <a:srgbClr val="FBFBFB"/>
                    </a:gs>
                  </a:gsLst>
                  <a:lin ang="5400000" scaled="0"/>
                </a:gradFill>
                <a:latin typeface="Segoe UI Light" pitchFamily="34" charset="0"/>
              </a:rPr>
              <a:t>&lt;head&gt;</a:t>
            </a:r>
          </a:p>
          <a:p>
            <a:pPr>
              <a:lnSpc>
                <a:spcPct val="80000"/>
              </a:lnSpc>
            </a:pPr>
            <a:endParaRPr lang="en-US" sz="4400" b="1" spc="-100" dirty="0">
              <a:gradFill>
                <a:gsLst>
                  <a:gs pos="0">
                    <a:srgbClr val="FBFBFB"/>
                  </a:gs>
                  <a:gs pos="100000">
                    <a:srgbClr val="FBFBFB"/>
                  </a:gs>
                </a:gsLst>
                <a:lin ang="5400000" scaled="0"/>
              </a:gradFill>
              <a:latin typeface="Segoe UI Light" pitchFamily="34" charset="0"/>
            </a:endParaRPr>
          </a:p>
          <a:p>
            <a:pPr>
              <a:lnSpc>
                <a:spcPct val="80000"/>
              </a:lnSpc>
            </a:pPr>
            <a:r>
              <a:rPr lang="en-US" sz="4400" b="1" spc="-100" dirty="0" smtClean="0">
                <a:gradFill>
                  <a:gsLst>
                    <a:gs pos="0">
                      <a:srgbClr val="FBFBFB"/>
                    </a:gs>
                    <a:gs pos="100000">
                      <a:srgbClr val="FBFBFB"/>
                    </a:gs>
                  </a:gsLst>
                  <a:lin ang="5400000" scaled="0"/>
                </a:gradFill>
                <a:latin typeface="Segoe UI Light" pitchFamily="34" charset="0"/>
              </a:rPr>
              <a:t>	&lt;script </a:t>
            </a:r>
            <a:r>
              <a:rPr lang="en-US" sz="4400" b="1" spc="-100" dirty="0" err="1" smtClean="0">
                <a:gradFill>
                  <a:gsLst>
                    <a:gs pos="0">
                      <a:srgbClr val="FBFBFB"/>
                    </a:gs>
                    <a:gs pos="100000">
                      <a:srgbClr val="FBFBFB"/>
                    </a:gs>
                  </a:gsLst>
                  <a:lin ang="5400000" scaled="0"/>
                </a:gradFill>
                <a:latin typeface="Segoe UI Light" pitchFamily="34" charset="0"/>
              </a:rPr>
              <a:t>src</a:t>
            </a:r>
            <a:r>
              <a:rPr lang="en-US" sz="4400" b="1" spc="-100" dirty="0" smtClean="0">
                <a:gradFill>
                  <a:gsLst>
                    <a:gs pos="0">
                      <a:srgbClr val="FBFBFB"/>
                    </a:gs>
                    <a:gs pos="100000">
                      <a:srgbClr val="FBFBFB"/>
                    </a:gs>
                  </a:gsLst>
                  <a:lin ang="5400000" scaled="0"/>
                </a:gradFill>
                <a:latin typeface="Segoe UI Light" pitchFamily="34" charset="0"/>
              </a:rPr>
              <a:t>=“…”&gt;&lt;/script&gt;</a:t>
            </a:r>
          </a:p>
          <a:p>
            <a:pPr>
              <a:lnSpc>
                <a:spcPct val="80000"/>
              </a:lnSpc>
            </a:pPr>
            <a:r>
              <a:rPr lang="en-US" sz="4400" b="1" spc="-100" dirty="0">
                <a:gradFill>
                  <a:gsLst>
                    <a:gs pos="0">
                      <a:srgbClr val="FBFBFB"/>
                    </a:gs>
                    <a:gs pos="100000">
                      <a:srgbClr val="FBFBFB"/>
                    </a:gs>
                  </a:gsLst>
                  <a:lin ang="5400000" scaled="0"/>
                </a:gradFill>
                <a:latin typeface="Segoe UI Light" pitchFamily="34" charset="0"/>
              </a:rPr>
              <a:t>	&lt;script </a:t>
            </a:r>
            <a:r>
              <a:rPr lang="en-US" sz="4400" b="1" spc="-100" dirty="0" err="1">
                <a:gradFill>
                  <a:gsLst>
                    <a:gs pos="0">
                      <a:srgbClr val="FBFBFB"/>
                    </a:gs>
                    <a:gs pos="100000">
                      <a:srgbClr val="FBFBFB"/>
                    </a:gs>
                  </a:gsLst>
                  <a:lin ang="5400000" scaled="0"/>
                </a:gradFill>
                <a:latin typeface="Segoe UI Light" pitchFamily="34" charset="0"/>
              </a:rPr>
              <a:t>src</a:t>
            </a:r>
            <a:r>
              <a:rPr lang="en-US" sz="4400" b="1" spc="-100" dirty="0">
                <a:gradFill>
                  <a:gsLst>
                    <a:gs pos="0">
                      <a:srgbClr val="FBFBFB"/>
                    </a:gs>
                    <a:gs pos="100000">
                      <a:srgbClr val="FBFBFB"/>
                    </a:gs>
                  </a:gsLst>
                  <a:lin ang="5400000" scaled="0"/>
                </a:gradFill>
                <a:latin typeface="Segoe UI Light" pitchFamily="34" charset="0"/>
              </a:rPr>
              <a:t>=“…”&gt;&lt;/script&gt;</a:t>
            </a:r>
          </a:p>
          <a:p>
            <a:pPr>
              <a:lnSpc>
                <a:spcPct val="80000"/>
              </a:lnSpc>
            </a:pPr>
            <a:r>
              <a:rPr lang="en-US" sz="4400" b="1" spc="-100" dirty="0">
                <a:gradFill>
                  <a:gsLst>
                    <a:gs pos="0">
                      <a:srgbClr val="FBFBFB"/>
                    </a:gs>
                    <a:gs pos="100000">
                      <a:srgbClr val="FBFBFB"/>
                    </a:gs>
                  </a:gsLst>
                  <a:lin ang="5400000" scaled="0"/>
                </a:gradFill>
                <a:latin typeface="Segoe UI Light" pitchFamily="34" charset="0"/>
              </a:rPr>
              <a:t>	&lt;script </a:t>
            </a:r>
            <a:r>
              <a:rPr lang="en-US" sz="4400" b="1" spc="-100" dirty="0" err="1">
                <a:gradFill>
                  <a:gsLst>
                    <a:gs pos="0">
                      <a:srgbClr val="FBFBFB"/>
                    </a:gs>
                    <a:gs pos="100000">
                      <a:srgbClr val="FBFBFB"/>
                    </a:gs>
                  </a:gsLst>
                  <a:lin ang="5400000" scaled="0"/>
                </a:gradFill>
                <a:latin typeface="Segoe UI Light" pitchFamily="34" charset="0"/>
              </a:rPr>
              <a:t>src</a:t>
            </a:r>
            <a:r>
              <a:rPr lang="en-US" sz="4400" b="1" spc="-100" dirty="0">
                <a:gradFill>
                  <a:gsLst>
                    <a:gs pos="0">
                      <a:srgbClr val="FBFBFB"/>
                    </a:gs>
                    <a:gs pos="100000">
                      <a:srgbClr val="FBFBFB"/>
                    </a:gs>
                  </a:gsLst>
                  <a:lin ang="5400000" scaled="0"/>
                </a:gradFill>
                <a:latin typeface="Segoe UI Light" pitchFamily="34" charset="0"/>
              </a:rPr>
              <a:t>=“…”&gt;&lt;/script&gt;</a:t>
            </a:r>
          </a:p>
          <a:p>
            <a:pPr>
              <a:lnSpc>
                <a:spcPct val="80000"/>
              </a:lnSpc>
            </a:pPr>
            <a:r>
              <a:rPr lang="en-US" sz="4400" b="1" spc="-100" dirty="0">
                <a:gradFill>
                  <a:gsLst>
                    <a:gs pos="0">
                      <a:srgbClr val="FBFBFB"/>
                    </a:gs>
                    <a:gs pos="100000">
                      <a:srgbClr val="FBFBFB"/>
                    </a:gs>
                  </a:gsLst>
                  <a:lin ang="5400000" scaled="0"/>
                </a:gradFill>
                <a:latin typeface="Segoe UI Light" pitchFamily="34" charset="0"/>
              </a:rPr>
              <a:t>	&lt;script </a:t>
            </a:r>
            <a:r>
              <a:rPr lang="en-US" sz="4400" b="1" spc="-100" dirty="0" err="1">
                <a:gradFill>
                  <a:gsLst>
                    <a:gs pos="0">
                      <a:srgbClr val="FBFBFB"/>
                    </a:gs>
                    <a:gs pos="100000">
                      <a:srgbClr val="FBFBFB"/>
                    </a:gs>
                  </a:gsLst>
                  <a:lin ang="5400000" scaled="0"/>
                </a:gradFill>
                <a:latin typeface="Segoe UI Light" pitchFamily="34" charset="0"/>
              </a:rPr>
              <a:t>src</a:t>
            </a:r>
            <a:r>
              <a:rPr lang="en-US" sz="4400" b="1" spc="-100" dirty="0">
                <a:gradFill>
                  <a:gsLst>
                    <a:gs pos="0">
                      <a:srgbClr val="FBFBFB"/>
                    </a:gs>
                    <a:gs pos="100000">
                      <a:srgbClr val="FBFBFB"/>
                    </a:gs>
                  </a:gsLst>
                  <a:lin ang="5400000" scaled="0"/>
                </a:gradFill>
                <a:latin typeface="Segoe UI Light" pitchFamily="34" charset="0"/>
              </a:rPr>
              <a:t>=“…”&gt;&lt;/script</a:t>
            </a:r>
            <a:r>
              <a:rPr lang="en-US" sz="4400" b="1" spc="-100" dirty="0" smtClean="0">
                <a:gradFill>
                  <a:gsLst>
                    <a:gs pos="0">
                      <a:srgbClr val="FBFBFB"/>
                    </a:gs>
                    <a:gs pos="100000">
                      <a:srgbClr val="FBFBFB"/>
                    </a:gs>
                  </a:gsLst>
                  <a:lin ang="5400000" scaled="0"/>
                </a:gradFill>
                <a:latin typeface="Segoe UI Light" pitchFamily="34" charset="0"/>
              </a:rPr>
              <a:t>&gt;</a:t>
            </a:r>
          </a:p>
        </p:txBody>
      </p:sp>
      <p:sp>
        <p:nvSpPr>
          <p:cNvPr id="9" name="Rectangle 8"/>
          <p:cNvSpPr/>
          <p:nvPr/>
        </p:nvSpPr>
        <p:spPr>
          <a:xfrm>
            <a:off x="3914795" y="2373307"/>
            <a:ext cx="4378305" cy="4228850"/>
          </a:xfrm>
          <a:prstGeom prst="rect">
            <a:avLst/>
          </a:prstGeom>
        </p:spPr>
        <p:txBody>
          <a:bodyPr wrap="square">
            <a:spAutoFit/>
          </a:bodyPr>
          <a:lstStyle/>
          <a:p>
            <a:pPr>
              <a:lnSpc>
                <a:spcPct val="80000"/>
              </a:lnSpc>
            </a:pPr>
            <a:r>
              <a:rPr lang="en-US" sz="2400" b="1" spc="-100" dirty="0" smtClean="0">
                <a:gradFill>
                  <a:gsLst>
                    <a:gs pos="0">
                      <a:srgbClr val="FBFBFB"/>
                    </a:gs>
                    <a:gs pos="100000">
                      <a:srgbClr val="FBFBFB"/>
                    </a:gs>
                  </a:gsLst>
                  <a:lin ang="5400000" scaled="0"/>
                </a:gradFill>
                <a:latin typeface="Segoe UI Light" pitchFamily="34" charset="0"/>
              </a:rPr>
              <a:t>&lt;head&gt;</a:t>
            </a:r>
          </a:p>
          <a:p>
            <a:pPr>
              <a:lnSpc>
                <a:spcPct val="80000"/>
              </a:lnSpc>
            </a:pPr>
            <a:endParaRPr lang="en-US" sz="2400" b="1" spc="-100" dirty="0">
              <a:gradFill>
                <a:gsLst>
                  <a:gs pos="0">
                    <a:srgbClr val="FBFBFB"/>
                  </a:gs>
                  <a:gs pos="100000">
                    <a:srgbClr val="FBFBFB"/>
                  </a:gs>
                </a:gsLst>
                <a:lin ang="5400000" scaled="0"/>
              </a:gradFill>
              <a:latin typeface="Segoe UI Light" pitchFamily="34" charset="0"/>
            </a:endParaRPr>
          </a:p>
          <a:p>
            <a:pPr>
              <a:lnSpc>
                <a:spcPct val="80000"/>
              </a:lnSpc>
            </a:pPr>
            <a:r>
              <a:rPr lang="en-US" sz="2400" b="1" spc="-100" dirty="0" smtClean="0">
                <a:gradFill>
                  <a:gsLst>
                    <a:gs pos="0">
                      <a:srgbClr val="FBFBFB"/>
                    </a:gs>
                    <a:gs pos="100000">
                      <a:srgbClr val="FBFBFB"/>
                    </a:gs>
                  </a:gsLst>
                  <a:lin ang="5400000" scaled="0"/>
                </a:gradFill>
                <a:latin typeface="Segoe UI Light" pitchFamily="34" charset="0"/>
              </a:rPr>
              <a:t>	&lt;script </a:t>
            </a:r>
            <a:r>
              <a:rPr lang="en-US" sz="2400" b="1" spc="-100" dirty="0" err="1" smtClean="0">
                <a:gradFill>
                  <a:gsLst>
                    <a:gs pos="0">
                      <a:srgbClr val="FBFBFB"/>
                    </a:gs>
                    <a:gs pos="100000">
                      <a:srgbClr val="FBFBFB"/>
                    </a:gs>
                  </a:gsLst>
                  <a:lin ang="5400000" scaled="0"/>
                </a:gradFill>
                <a:latin typeface="Segoe UI Light" pitchFamily="34" charset="0"/>
              </a:rPr>
              <a:t>src</a:t>
            </a:r>
            <a:r>
              <a:rPr lang="en-US" sz="2400" b="1" spc="-100" dirty="0" smtClean="0">
                <a:gradFill>
                  <a:gsLst>
                    <a:gs pos="0">
                      <a:srgbClr val="FBFBFB"/>
                    </a:gs>
                    <a:gs pos="100000">
                      <a:srgbClr val="FBFBFB"/>
                    </a:gs>
                  </a:gsLst>
                  <a:lin ang="5400000" scaled="0"/>
                </a:gradFill>
                <a:latin typeface="Segoe UI Light" pitchFamily="34" charset="0"/>
              </a:rPr>
              <a:t>=“…”&gt;&lt;/script&gt;</a:t>
            </a:r>
          </a:p>
          <a:p>
            <a:pPr>
              <a:lnSpc>
                <a:spcPct val="80000"/>
              </a:lnSpc>
            </a:pPr>
            <a:r>
              <a:rPr lang="en-US" sz="2400" b="1" spc="-100" dirty="0">
                <a:gradFill>
                  <a:gsLst>
                    <a:gs pos="0">
                      <a:srgbClr val="FBFBFB"/>
                    </a:gs>
                    <a:gs pos="100000">
                      <a:srgbClr val="FBFBFB"/>
                    </a:gs>
                  </a:gsLst>
                  <a:lin ang="5400000" scaled="0"/>
                </a:gradFill>
                <a:latin typeface="Segoe UI Light" pitchFamily="34" charset="0"/>
              </a:rPr>
              <a:t>	&lt;script </a:t>
            </a:r>
            <a:r>
              <a:rPr lang="en-US" sz="2400" b="1" spc="-100" dirty="0" err="1">
                <a:gradFill>
                  <a:gsLst>
                    <a:gs pos="0">
                      <a:srgbClr val="FBFBFB"/>
                    </a:gs>
                    <a:gs pos="100000">
                      <a:srgbClr val="FBFBFB"/>
                    </a:gs>
                  </a:gsLst>
                  <a:lin ang="5400000" scaled="0"/>
                </a:gradFill>
                <a:latin typeface="Segoe UI Light" pitchFamily="34" charset="0"/>
              </a:rPr>
              <a:t>src</a:t>
            </a:r>
            <a:r>
              <a:rPr lang="en-US" sz="2400" b="1" spc="-100" dirty="0">
                <a:gradFill>
                  <a:gsLst>
                    <a:gs pos="0">
                      <a:srgbClr val="FBFBFB"/>
                    </a:gs>
                    <a:gs pos="100000">
                      <a:srgbClr val="FBFBFB"/>
                    </a:gs>
                  </a:gsLst>
                  <a:lin ang="5400000" scaled="0"/>
                </a:gradFill>
                <a:latin typeface="Segoe UI Light" pitchFamily="34" charset="0"/>
              </a:rPr>
              <a:t>=“…”&gt;&lt;/script&gt;</a:t>
            </a:r>
          </a:p>
          <a:p>
            <a:pPr>
              <a:lnSpc>
                <a:spcPct val="80000"/>
              </a:lnSpc>
            </a:pPr>
            <a:r>
              <a:rPr lang="en-US" sz="2400" b="1" spc="-100" dirty="0">
                <a:gradFill>
                  <a:gsLst>
                    <a:gs pos="0">
                      <a:srgbClr val="FBFBFB"/>
                    </a:gs>
                    <a:gs pos="100000">
                      <a:srgbClr val="FBFBFB"/>
                    </a:gs>
                  </a:gsLst>
                  <a:lin ang="5400000" scaled="0"/>
                </a:gradFill>
                <a:latin typeface="Segoe UI Light" pitchFamily="34" charset="0"/>
              </a:rPr>
              <a:t>	&lt;script </a:t>
            </a:r>
            <a:r>
              <a:rPr lang="en-US" sz="2400" b="1" spc="-100" dirty="0" err="1">
                <a:gradFill>
                  <a:gsLst>
                    <a:gs pos="0">
                      <a:srgbClr val="FBFBFB"/>
                    </a:gs>
                    <a:gs pos="100000">
                      <a:srgbClr val="FBFBFB"/>
                    </a:gs>
                  </a:gsLst>
                  <a:lin ang="5400000" scaled="0"/>
                </a:gradFill>
                <a:latin typeface="Segoe UI Light" pitchFamily="34" charset="0"/>
              </a:rPr>
              <a:t>src</a:t>
            </a:r>
            <a:r>
              <a:rPr lang="en-US" sz="2400" b="1" spc="-100" dirty="0">
                <a:gradFill>
                  <a:gsLst>
                    <a:gs pos="0">
                      <a:srgbClr val="FBFBFB"/>
                    </a:gs>
                    <a:gs pos="100000">
                      <a:srgbClr val="FBFBFB"/>
                    </a:gs>
                  </a:gsLst>
                  <a:lin ang="5400000" scaled="0"/>
                </a:gradFill>
                <a:latin typeface="Segoe UI Light" pitchFamily="34" charset="0"/>
              </a:rPr>
              <a:t>=“…”&gt;&lt;/script&gt;</a:t>
            </a:r>
          </a:p>
          <a:p>
            <a:pPr>
              <a:lnSpc>
                <a:spcPct val="80000"/>
              </a:lnSpc>
            </a:pPr>
            <a:r>
              <a:rPr lang="en-US" sz="2400" b="1" spc="-100" dirty="0">
                <a:gradFill>
                  <a:gsLst>
                    <a:gs pos="0">
                      <a:srgbClr val="FBFBFB"/>
                    </a:gs>
                    <a:gs pos="100000">
                      <a:srgbClr val="FBFBFB"/>
                    </a:gs>
                  </a:gsLst>
                  <a:lin ang="5400000" scaled="0"/>
                </a:gradFill>
                <a:latin typeface="Segoe UI Light" pitchFamily="34" charset="0"/>
              </a:rPr>
              <a:t>	&lt;script </a:t>
            </a:r>
            <a:r>
              <a:rPr lang="en-US" sz="2400" b="1" spc="-100" dirty="0" err="1">
                <a:gradFill>
                  <a:gsLst>
                    <a:gs pos="0">
                      <a:srgbClr val="FBFBFB"/>
                    </a:gs>
                    <a:gs pos="100000">
                      <a:srgbClr val="FBFBFB"/>
                    </a:gs>
                  </a:gsLst>
                  <a:lin ang="5400000" scaled="0"/>
                </a:gradFill>
                <a:latin typeface="Segoe UI Light" pitchFamily="34" charset="0"/>
              </a:rPr>
              <a:t>src</a:t>
            </a:r>
            <a:r>
              <a:rPr lang="en-US" sz="2400" b="1" spc="-100" dirty="0">
                <a:gradFill>
                  <a:gsLst>
                    <a:gs pos="0">
                      <a:srgbClr val="FBFBFB"/>
                    </a:gs>
                    <a:gs pos="100000">
                      <a:srgbClr val="FBFBFB"/>
                    </a:gs>
                  </a:gsLst>
                  <a:lin ang="5400000" scaled="0"/>
                </a:gradFill>
                <a:latin typeface="Segoe UI Light" pitchFamily="34" charset="0"/>
              </a:rPr>
              <a:t>=“…”&gt;&lt;/script</a:t>
            </a:r>
            <a:r>
              <a:rPr lang="en-US" sz="2400" b="1" spc="-100" dirty="0" smtClean="0">
                <a:gradFill>
                  <a:gsLst>
                    <a:gs pos="0">
                      <a:srgbClr val="FBFBFB"/>
                    </a:gs>
                    <a:gs pos="100000">
                      <a:srgbClr val="FBFBFB"/>
                    </a:gs>
                  </a:gsLst>
                  <a:lin ang="5400000" scaled="0"/>
                </a:gradFill>
                <a:latin typeface="Segoe UI Light" pitchFamily="34" charset="0"/>
              </a:rPr>
              <a:t>&gt;</a:t>
            </a:r>
          </a:p>
          <a:p>
            <a:pPr>
              <a:lnSpc>
                <a:spcPct val="80000"/>
              </a:lnSpc>
            </a:pPr>
            <a:r>
              <a:rPr lang="en-US" sz="2400" b="1" spc="-100" dirty="0">
                <a:gradFill>
                  <a:gsLst>
                    <a:gs pos="0">
                      <a:srgbClr val="FBFBFB"/>
                    </a:gs>
                    <a:gs pos="100000">
                      <a:srgbClr val="FBFBFB"/>
                    </a:gs>
                  </a:gsLst>
                  <a:lin ang="5400000" scaled="0"/>
                </a:gradFill>
                <a:latin typeface="Segoe UI Light" pitchFamily="34" charset="0"/>
              </a:rPr>
              <a:t>	&lt;script </a:t>
            </a:r>
            <a:r>
              <a:rPr lang="en-US" sz="2400" b="1" spc="-100" dirty="0" err="1">
                <a:gradFill>
                  <a:gsLst>
                    <a:gs pos="0">
                      <a:srgbClr val="FBFBFB"/>
                    </a:gs>
                    <a:gs pos="100000">
                      <a:srgbClr val="FBFBFB"/>
                    </a:gs>
                  </a:gsLst>
                  <a:lin ang="5400000" scaled="0"/>
                </a:gradFill>
                <a:latin typeface="Segoe UI Light" pitchFamily="34" charset="0"/>
              </a:rPr>
              <a:t>src</a:t>
            </a:r>
            <a:r>
              <a:rPr lang="en-US" sz="2400" b="1" spc="-100" dirty="0">
                <a:gradFill>
                  <a:gsLst>
                    <a:gs pos="0">
                      <a:srgbClr val="FBFBFB"/>
                    </a:gs>
                    <a:gs pos="100000">
                      <a:srgbClr val="FBFBFB"/>
                    </a:gs>
                  </a:gsLst>
                  <a:lin ang="5400000" scaled="0"/>
                </a:gradFill>
                <a:latin typeface="Segoe UI Light" pitchFamily="34" charset="0"/>
              </a:rPr>
              <a:t>=“…”&gt;&lt;/script&gt;</a:t>
            </a:r>
          </a:p>
          <a:p>
            <a:pPr>
              <a:lnSpc>
                <a:spcPct val="80000"/>
              </a:lnSpc>
            </a:pPr>
            <a:r>
              <a:rPr lang="en-US" sz="2400" b="1" spc="-100" dirty="0">
                <a:gradFill>
                  <a:gsLst>
                    <a:gs pos="0">
                      <a:srgbClr val="FBFBFB"/>
                    </a:gs>
                    <a:gs pos="100000">
                      <a:srgbClr val="FBFBFB"/>
                    </a:gs>
                  </a:gsLst>
                  <a:lin ang="5400000" scaled="0"/>
                </a:gradFill>
                <a:latin typeface="Segoe UI Light" pitchFamily="34" charset="0"/>
              </a:rPr>
              <a:t>	&lt;script </a:t>
            </a:r>
            <a:r>
              <a:rPr lang="en-US" sz="2400" b="1" spc="-100" dirty="0" err="1">
                <a:gradFill>
                  <a:gsLst>
                    <a:gs pos="0">
                      <a:srgbClr val="FBFBFB"/>
                    </a:gs>
                    <a:gs pos="100000">
                      <a:srgbClr val="FBFBFB"/>
                    </a:gs>
                  </a:gsLst>
                  <a:lin ang="5400000" scaled="0"/>
                </a:gradFill>
                <a:latin typeface="Segoe UI Light" pitchFamily="34" charset="0"/>
              </a:rPr>
              <a:t>src</a:t>
            </a:r>
            <a:r>
              <a:rPr lang="en-US" sz="2400" b="1" spc="-100" dirty="0">
                <a:gradFill>
                  <a:gsLst>
                    <a:gs pos="0">
                      <a:srgbClr val="FBFBFB"/>
                    </a:gs>
                    <a:gs pos="100000">
                      <a:srgbClr val="FBFBFB"/>
                    </a:gs>
                  </a:gsLst>
                  <a:lin ang="5400000" scaled="0"/>
                </a:gradFill>
                <a:latin typeface="Segoe UI Light" pitchFamily="34" charset="0"/>
              </a:rPr>
              <a:t>=“…”&gt;&lt;/script&gt;</a:t>
            </a:r>
          </a:p>
          <a:p>
            <a:pPr>
              <a:lnSpc>
                <a:spcPct val="80000"/>
              </a:lnSpc>
            </a:pPr>
            <a:r>
              <a:rPr lang="en-US" sz="2400" b="1" spc="-100" dirty="0">
                <a:gradFill>
                  <a:gsLst>
                    <a:gs pos="0">
                      <a:srgbClr val="FBFBFB"/>
                    </a:gs>
                    <a:gs pos="100000">
                      <a:srgbClr val="FBFBFB"/>
                    </a:gs>
                  </a:gsLst>
                  <a:lin ang="5400000" scaled="0"/>
                </a:gradFill>
                <a:latin typeface="Segoe UI Light" pitchFamily="34" charset="0"/>
              </a:rPr>
              <a:t>	&lt;script </a:t>
            </a:r>
            <a:r>
              <a:rPr lang="en-US" sz="2400" b="1" spc="-100" dirty="0" err="1">
                <a:gradFill>
                  <a:gsLst>
                    <a:gs pos="0">
                      <a:srgbClr val="FBFBFB"/>
                    </a:gs>
                    <a:gs pos="100000">
                      <a:srgbClr val="FBFBFB"/>
                    </a:gs>
                  </a:gsLst>
                  <a:lin ang="5400000" scaled="0"/>
                </a:gradFill>
                <a:latin typeface="Segoe UI Light" pitchFamily="34" charset="0"/>
              </a:rPr>
              <a:t>src</a:t>
            </a:r>
            <a:r>
              <a:rPr lang="en-US" sz="2400" b="1" spc="-100" dirty="0">
                <a:gradFill>
                  <a:gsLst>
                    <a:gs pos="0">
                      <a:srgbClr val="FBFBFB"/>
                    </a:gs>
                    <a:gs pos="100000">
                      <a:srgbClr val="FBFBFB"/>
                    </a:gs>
                  </a:gsLst>
                  <a:lin ang="5400000" scaled="0"/>
                </a:gradFill>
                <a:latin typeface="Segoe UI Light" pitchFamily="34" charset="0"/>
              </a:rPr>
              <a:t>=“…”&gt;&lt;/script&gt;</a:t>
            </a:r>
          </a:p>
          <a:p>
            <a:pPr>
              <a:lnSpc>
                <a:spcPct val="80000"/>
              </a:lnSpc>
            </a:pPr>
            <a:r>
              <a:rPr lang="en-US" sz="2400" b="1" spc="-100" dirty="0">
                <a:gradFill>
                  <a:gsLst>
                    <a:gs pos="0">
                      <a:srgbClr val="FBFBFB"/>
                    </a:gs>
                    <a:gs pos="100000">
                      <a:srgbClr val="FBFBFB"/>
                    </a:gs>
                  </a:gsLst>
                  <a:lin ang="5400000" scaled="0"/>
                </a:gradFill>
                <a:latin typeface="Segoe UI Light" pitchFamily="34" charset="0"/>
              </a:rPr>
              <a:t>	&lt;script </a:t>
            </a:r>
            <a:r>
              <a:rPr lang="en-US" sz="2400" b="1" spc="-100" dirty="0" err="1">
                <a:gradFill>
                  <a:gsLst>
                    <a:gs pos="0">
                      <a:srgbClr val="FBFBFB"/>
                    </a:gs>
                    <a:gs pos="100000">
                      <a:srgbClr val="FBFBFB"/>
                    </a:gs>
                  </a:gsLst>
                  <a:lin ang="5400000" scaled="0"/>
                </a:gradFill>
                <a:latin typeface="Segoe UI Light" pitchFamily="34" charset="0"/>
              </a:rPr>
              <a:t>src</a:t>
            </a:r>
            <a:r>
              <a:rPr lang="en-US" sz="2400" b="1" spc="-100" dirty="0">
                <a:gradFill>
                  <a:gsLst>
                    <a:gs pos="0">
                      <a:srgbClr val="FBFBFB"/>
                    </a:gs>
                    <a:gs pos="100000">
                      <a:srgbClr val="FBFBFB"/>
                    </a:gs>
                  </a:gsLst>
                  <a:lin ang="5400000" scaled="0"/>
                </a:gradFill>
                <a:latin typeface="Segoe UI Light" pitchFamily="34" charset="0"/>
              </a:rPr>
              <a:t>=“…”&gt;&lt;/script</a:t>
            </a:r>
            <a:r>
              <a:rPr lang="en-US" sz="2400" b="1" spc="-100" dirty="0" smtClean="0">
                <a:gradFill>
                  <a:gsLst>
                    <a:gs pos="0">
                      <a:srgbClr val="FBFBFB"/>
                    </a:gs>
                    <a:gs pos="100000">
                      <a:srgbClr val="FBFBFB"/>
                    </a:gs>
                  </a:gsLst>
                  <a:lin ang="5400000" scaled="0"/>
                </a:gradFill>
                <a:latin typeface="Segoe UI Light" pitchFamily="34" charset="0"/>
              </a:rPr>
              <a:t>&gt;</a:t>
            </a:r>
          </a:p>
          <a:p>
            <a:pPr>
              <a:lnSpc>
                <a:spcPct val="80000"/>
              </a:lnSpc>
            </a:pPr>
            <a:r>
              <a:rPr lang="en-US" sz="2400" b="1" spc="-100" dirty="0">
                <a:gradFill>
                  <a:gsLst>
                    <a:gs pos="0">
                      <a:srgbClr val="FBFBFB"/>
                    </a:gs>
                    <a:gs pos="100000">
                      <a:srgbClr val="FBFBFB"/>
                    </a:gs>
                  </a:gsLst>
                  <a:lin ang="5400000" scaled="0"/>
                </a:gradFill>
                <a:latin typeface="Segoe UI Light" pitchFamily="34" charset="0"/>
              </a:rPr>
              <a:t>	&lt;script </a:t>
            </a:r>
            <a:r>
              <a:rPr lang="en-US" sz="2400" b="1" spc="-100" dirty="0" err="1">
                <a:gradFill>
                  <a:gsLst>
                    <a:gs pos="0">
                      <a:srgbClr val="FBFBFB"/>
                    </a:gs>
                    <a:gs pos="100000">
                      <a:srgbClr val="FBFBFB"/>
                    </a:gs>
                  </a:gsLst>
                  <a:lin ang="5400000" scaled="0"/>
                </a:gradFill>
                <a:latin typeface="Segoe UI Light" pitchFamily="34" charset="0"/>
              </a:rPr>
              <a:t>src</a:t>
            </a:r>
            <a:r>
              <a:rPr lang="en-US" sz="2400" b="1" spc="-100" dirty="0">
                <a:gradFill>
                  <a:gsLst>
                    <a:gs pos="0">
                      <a:srgbClr val="FBFBFB"/>
                    </a:gs>
                    <a:gs pos="100000">
                      <a:srgbClr val="FBFBFB"/>
                    </a:gs>
                  </a:gsLst>
                  <a:lin ang="5400000" scaled="0"/>
                </a:gradFill>
                <a:latin typeface="Segoe UI Light" pitchFamily="34" charset="0"/>
              </a:rPr>
              <a:t>=“…”&gt;&lt;/script&gt;</a:t>
            </a:r>
          </a:p>
          <a:p>
            <a:pPr>
              <a:lnSpc>
                <a:spcPct val="80000"/>
              </a:lnSpc>
            </a:pPr>
            <a:r>
              <a:rPr lang="en-US" sz="2400" b="1" spc="-100" dirty="0">
                <a:gradFill>
                  <a:gsLst>
                    <a:gs pos="0">
                      <a:srgbClr val="FBFBFB"/>
                    </a:gs>
                    <a:gs pos="100000">
                      <a:srgbClr val="FBFBFB"/>
                    </a:gs>
                  </a:gsLst>
                  <a:lin ang="5400000" scaled="0"/>
                </a:gradFill>
                <a:latin typeface="Segoe UI Light" pitchFamily="34" charset="0"/>
              </a:rPr>
              <a:t>	&lt;script </a:t>
            </a:r>
            <a:r>
              <a:rPr lang="en-US" sz="2400" b="1" spc="-100" dirty="0" err="1">
                <a:gradFill>
                  <a:gsLst>
                    <a:gs pos="0">
                      <a:srgbClr val="FBFBFB"/>
                    </a:gs>
                    <a:gs pos="100000">
                      <a:srgbClr val="FBFBFB"/>
                    </a:gs>
                  </a:gsLst>
                  <a:lin ang="5400000" scaled="0"/>
                </a:gradFill>
                <a:latin typeface="Segoe UI Light" pitchFamily="34" charset="0"/>
              </a:rPr>
              <a:t>src</a:t>
            </a:r>
            <a:r>
              <a:rPr lang="en-US" sz="2400" b="1" spc="-100" dirty="0">
                <a:gradFill>
                  <a:gsLst>
                    <a:gs pos="0">
                      <a:srgbClr val="FBFBFB"/>
                    </a:gs>
                    <a:gs pos="100000">
                      <a:srgbClr val="FBFBFB"/>
                    </a:gs>
                  </a:gsLst>
                  <a:lin ang="5400000" scaled="0"/>
                </a:gradFill>
                <a:latin typeface="Segoe UI Light" pitchFamily="34" charset="0"/>
              </a:rPr>
              <a:t>=“…”&gt;&lt;/script&gt;</a:t>
            </a:r>
          </a:p>
          <a:p>
            <a:pPr>
              <a:lnSpc>
                <a:spcPct val="80000"/>
              </a:lnSpc>
            </a:pPr>
            <a:r>
              <a:rPr lang="en-US" sz="2400" b="1" spc="-100" dirty="0">
                <a:gradFill>
                  <a:gsLst>
                    <a:gs pos="0">
                      <a:srgbClr val="FBFBFB"/>
                    </a:gs>
                    <a:gs pos="100000">
                      <a:srgbClr val="FBFBFB"/>
                    </a:gs>
                  </a:gsLst>
                  <a:lin ang="5400000" scaled="0"/>
                </a:gradFill>
                <a:latin typeface="Segoe UI Light" pitchFamily="34" charset="0"/>
              </a:rPr>
              <a:t>	&lt;script </a:t>
            </a:r>
            <a:r>
              <a:rPr lang="en-US" sz="2400" b="1" spc="-100" dirty="0" err="1">
                <a:gradFill>
                  <a:gsLst>
                    <a:gs pos="0">
                      <a:srgbClr val="FBFBFB"/>
                    </a:gs>
                    <a:gs pos="100000">
                      <a:srgbClr val="FBFBFB"/>
                    </a:gs>
                  </a:gsLst>
                  <a:lin ang="5400000" scaled="0"/>
                </a:gradFill>
                <a:latin typeface="Segoe UI Light" pitchFamily="34" charset="0"/>
              </a:rPr>
              <a:t>src</a:t>
            </a:r>
            <a:r>
              <a:rPr lang="en-US" sz="2400" b="1" spc="-100" dirty="0">
                <a:gradFill>
                  <a:gsLst>
                    <a:gs pos="0">
                      <a:srgbClr val="FBFBFB"/>
                    </a:gs>
                    <a:gs pos="100000">
                      <a:srgbClr val="FBFBFB"/>
                    </a:gs>
                  </a:gsLst>
                  <a:lin ang="5400000" scaled="0"/>
                </a:gradFill>
                <a:latin typeface="Segoe UI Light" pitchFamily="34" charset="0"/>
              </a:rPr>
              <a:t>=“…”&gt;&lt;/script&gt;</a:t>
            </a:r>
          </a:p>
          <a:p>
            <a:pPr>
              <a:lnSpc>
                <a:spcPct val="80000"/>
              </a:lnSpc>
            </a:pPr>
            <a:r>
              <a:rPr lang="en-US" sz="2400" b="1" spc="-100" dirty="0">
                <a:gradFill>
                  <a:gsLst>
                    <a:gs pos="0">
                      <a:srgbClr val="FBFBFB"/>
                    </a:gs>
                    <a:gs pos="100000">
                      <a:srgbClr val="FBFBFB"/>
                    </a:gs>
                  </a:gsLst>
                  <a:lin ang="5400000" scaled="0"/>
                </a:gradFill>
                <a:latin typeface="Segoe UI Light" pitchFamily="34" charset="0"/>
              </a:rPr>
              <a:t>	&lt;script </a:t>
            </a:r>
            <a:r>
              <a:rPr lang="en-US" sz="2400" b="1" spc="-100" dirty="0" err="1">
                <a:gradFill>
                  <a:gsLst>
                    <a:gs pos="0">
                      <a:srgbClr val="FBFBFB"/>
                    </a:gs>
                    <a:gs pos="100000">
                      <a:srgbClr val="FBFBFB"/>
                    </a:gs>
                  </a:gsLst>
                  <a:lin ang="5400000" scaled="0"/>
                </a:gradFill>
                <a:latin typeface="Segoe UI Light" pitchFamily="34" charset="0"/>
              </a:rPr>
              <a:t>src</a:t>
            </a:r>
            <a:r>
              <a:rPr lang="en-US" sz="2400" b="1" spc="-100" dirty="0">
                <a:gradFill>
                  <a:gsLst>
                    <a:gs pos="0">
                      <a:srgbClr val="FBFBFB"/>
                    </a:gs>
                    <a:gs pos="100000">
                      <a:srgbClr val="FBFBFB"/>
                    </a:gs>
                  </a:gsLst>
                  <a:lin ang="5400000" scaled="0"/>
                </a:gradFill>
                <a:latin typeface="Segoe UI Light" pitchFamily="34" charset="0"/>
              </a:rPr>
              <a:t>=“…”&gt;&lt;/script</a:t>
            </a:r>
            <a:r>
              <a:rPr lang="en-US" sz="2400" b="1" spc="-100" dirty="0" smtClean="0">
                <a:gradFill>
                  <a:gsLst>
                    <a:gs pos="0">
                      <a:srgbClr val="FBFBFB"/>
                    </a:gs>
                    <a:gs pos="100000">
                      <a:srgbClr val="FBFBFB"/>
                    </a:gs>
                  </a:gsLst>
                  <a:lin ang="5400000" scaled="0"/>
                </a:gradFill>
                <a:latin typeface="Segoe UI Light" pitchFamily="34" charset="0"/>
              </a:rPr>
              <a:t>&gt;</a:t>
            </a:r>
            <a:endParaRPr lang="en-US" sz="2400" b="1" spc="-100" dirty="0">
              <a:gradFill>
                <a:gsLst>
                  <a:gs pos="0">
                    <a:srgbClr val="FBFBFB"/>
                  </a:gs>
                  <a:gs pos="100000">
                    <a:srgbClr val="FBFBFB"/>
                  </a:gs>
                </a:gsLst>
                <a:lin ang="5400000" scaled="0"/>
              </a:gradFill>
              <a:latin typeface="Segoe UI Light" pitchFamily="34" charset="0"/>
            </a:endParaRPr>
          </a:p>
        </p:txBody>
      </p:sp>
    </p:spTree>
    <p:extLst>
      <p:ext uri="{BB962C8B-B14F-4D97-AF65-F5344CB8AC3E}">
        <p14:creationId xmlns:p14="http://schemas.microsoft.com/office/powerpoint/2010/main" val="306831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388" y="3065265"/>
            <a:ext cx="10956729" cy="775717"/>
          </a:xfrm>
        </p:spPr>
        <p:txBody>
          <a:bodyPr/>
          <a:lstStyle/>
          <a:p>
            <a:r>
              <a:rPr lang="en-US" dirty="0"/>
              <a:t>l</a:t>
            </a:r>
            <a:r>
              <a:rPr lang="en-US" dirty="0" smtClean="0"/>
              <a:t>et’s </a:t>
            </a:r>
            <a:r>
              <a:rPr lang="en-US" dirty="0" smtClean="0"/>
              <a:t>break this </a:t>
            </a:r>
            <a:r>
              <a:rPr lang="en-US" dirty="0" smtClean="0"/>
              <a:t>one down</a:t>
            </a:r>
            <a:r>
              <a:rPr lang="en-US" dirty="0" smtClean="0"/>
              <a:t>….</a:t>
            </a:r>
            <a:endParaRPr lang="en-US" dirty="0"/>
          </a:p>
        </p:txBody>
      </p:sp>
    </p:spTree>
    <p:extLst>
      <p:ext uri="{BB962C8B-B14F-4D97-AF65-F5344CB8AC3E}">
        <p14:creationId xmlns:p14="http://schemas.microsoft.com/office/powerpoint/2010/main" val="10214948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668" y="1110339"/>
            <a:ext cx="10956729" cy="2174530"/>
          </a:xfrm>
        </p:spPr>
        <p:txBody>
          <a:bodyPr>
            <a:normAutofit/>
          </a:bodyPr>
          <a:lstStyle/>
          <a:p>
            <a:pPr algn="ctr"/>
            <a:r>
              <a:rPr lang="en-US" dirty="0" smtClean="0"/>
              <a:t>The Clark Sell official list of not official framework categories, enterprise edition, service pack 1, release preview 2….</a:t>
            </a:r>
            <a:endParaRPr lang="en-US" dirty="0"/>
          </a:p>
        </p:txBody>
      </p:sp>
      <p:pic>
        <p:nvPicPr>
          <p:cNvPr id="1026" name="Picture 2" descr="http://nakeddc.com/wp-content/uploads/2012/11/hipster-ca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783" y="3895724"/>
            <a:ext cx="4762500" cy="296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4615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53143"/>
            <a:ext cx="6422571" cy="5508171"/>
          </a:xfrm>
        </p:spPr>
        <p:txBody>
          <a:bodyPr>
            <a:noAutofit/>
          </a:bodyPr>
          <a:lstStyle/>
          <a:p>
            <a:r>
              <a:rPr lang="en-US" sz="2800" dirty="0" smtClean="0"/>
              <a:t>This is by no means meant to be an extensive list of JavaScript Frameworks, and it’s not comprehensive. I’m not making an explicit statement about anyone included or excluded. This is merely a list to provide you with an example. </a:t>
            </a:r>
            <a:r>
              <a:rPr lang="en-US" sz="2800" i="1" dirty="0" smtClean="0">
                <a:solidFill>
                  <a:srgbClr val="FF0000"/>
                </a:solidFill>
              </a:rPr>
              <a:t>You need to do your own homework and validate all of the license agreements set forth by each of the various authors.</a:t>
            </a:r>
            <a:r>
              <a:rPr lang="en-US" sz="2800" dirty="0" smtClean="0">
                <a:solidFill>
                  <a:srgbClr val="FF0000"/>
                </a:solidFill>
              </a:rPr>
              <a:t> </a:t>
            </a:r>
            <a:r>
              <a:rPr lang="en-US" sz="2800" dirty="0" smtClean="0"/>
              <a:t>I am personally very thankful for all of the hard work done by each of the respective product teams who participate in the open source community.</a:t>
            </a:r>
            <a:endParaRPr lang="en-US" sz="28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375614" y="-21772"/>
            <a:ext cx="4668339" cy="6858000"/>
          </a:xfrm>
          <a:prstGeom prst="rect">
            <a:avLst/>
          </a:prstGeom>
          <a:ln>
            <a:noFill/>
          </a:ln>
          <a:effectLst>
            <a:softEdge rad="112500"/>
          </a:effectLst>
        </p:spPr>
      </p:pic>
    </p:spTree>
    <p:extLst>
      <p:ext uri="{BB962C8B-B14F-4D97-AF65-F5344CB8AC3E}">
        <p14:creationId xmlns:p14="http://schemas.microsoft.com/office/powerpoint/2010/main" val="12416707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7230" y="1155560"/>
            <a:ext cx="11069148" cy="4582048"/>
          </a:xfrm>
        </p:spPr>
        <p:txBody>
          <a:bodyPr>
            <a:noAutofit/>
          </a:bodyPr>
          <a:lstStyle/>
          <a:p>
            <a:r>
              <a:rPr lang="en-US" sz="3600" dirty="0" smtClean="0">
                <a:solidFill>
                  <a:srgbClr val="FF0000"/>
                </a:solidFill>
              </a:rPr>
              <a:t>MVC Frameworks</a:t>
            </a:r>
          </a:p>
          <a:p>
            <a:r>
              <a:rPr lang="en-US" sz="3600" dirty="0" smtClean="0">
                <a:solidFill>
                  <a:srgbClr val="FF0000"/>
                </a:solidFill>
              </a:rPr>
              <a:t>UI Frameworks </a:t>
            </a:r>
            <a:r>
              <a:rPr lang="en-US" sz="3600" dirty="0" smtClean="0"/>
              <a:t>– cause we suck at UI</a:t>
            </a:r>
            <a:endParaRPr lang="en-US" sz="3600" dirty="0" smtClean="0"/>
          </a:p>
          <a:p>
            <a:r>
              <a:rPr lang="en-US" sz="3600" dirty="0" smtClean="0"/>
              <a:t>Make </a:t>
            </a:r>
            <a:r>
              <a:rPr lang="en-US" sz="3600" dirty="0" smtClean="0">
                <a:solidFill>
                  <a:srgbClr val="FF0000"/>
                </a:solidFill>
              </a:rPr>
              <a:t>DOM</a:t>
            </a:r>
            <a:r>
              <a:rPr lang="en-US" sz="3600" dirty="0" smtClean="0"/>
              <a:t> Suck Less Frameworks</a:t>
            </a:r>
            <a:endParaRPr lang="en-US" sz="3600" dirty="0"/>
          </a:p>
          <a:p>
            <a:r>
              <a:rPr lang="en-US" sz="3600" dirty="0" smtClean="0"/>
              <a:t>I don’t need it all now Frameworks - </a:t>
            </a:r>
            <a:r>
              <a:rPr lang="en-US" sz="3600" dirty="0" smtClean="0">
                <a:solidFill>
                  <a:srgbClr val="FF0000"/>
                </a:solidFill>
              </a:rPr>
              <a:t>Loaders</a:t>
            </a:r>
            <a:endParaRPr lang="en-US" sz="3600" dirty="0" smtClean="0">
              <a:solidFill>
                <a:srgbClr val="FF0000"/>
              </a:solidFill>
            </a:endParaRPr>
          </a:p>
          <a:p>
            <a:r>
              <a:rPr lang="en-US" sz="3600" dirty="0" smtClean="0"/>
              <a:t>CSS is painful sometimes frameworks - </a:t>
            </a:r>
            <a:r>
              <a:rPr lang="en-US" sz="3600" dirty="0" smtClean="0">
                <a:solidFill>
                  <a:srgbClr val="FF0000"/>
                </a:solidFill>
              </a:rPr>
              <a:t>CSS</a:t>
            </a:r>
            <a:endParaRPr lang="en-US" sz="3600" dirty="0" smtClean="0">
              <a:solidFill>
                <a:srgbClr val="FF0000"/>
              </a:solidFill>
            </a:endParaRPr>
          </a:p>
          <a:p>
            <a:r>
              <a:rPr lang="en-US" sz="3600" dirty="0" smtClean="0">
                <a:solidFill>
                  <a:srgbClr val="FF0000"/>
                </a:solidFill>
              </a:rPr>
              <a:t>Language</a:t>
            </a:r>
            <a:r>
              <a:rPr lang="en-US" sz="3600" dirty="0" smtClean="0"/>
              <a:t> – everyone has an opinion.</a:t>
            </a:r>
            <a:endParaRPr lang="en-US" sz="3600" dirty="0" smtClean="0"/>
          </a:p>
          <a:p>
            <a:r>
              <a:rPr lang="en-US" sz="3600" dirty="0" smtClean="0"/>
              <a:t>Utility, Builds, Test, Developer oh my…</a:t>
            </a:r>
            <a:endParaRPr lang="en-US" sz="3600" dirty="0" smtClean="0"/>
          </a:p>
        </p:txBody>
      </p:sp>
    </p:spTree>
    <p:extLst>
      <p:ext uri="{BB962C8B-B14F-4D97-AF65-F5344CB8AC3E}">
        <p14:creationId xmlns:p14="http://schemas.microsoft.com/office/powerpoint/2010/main" val="18242902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3279936" y="696351"/>
            <a:ext cx="5653052" cy="5552345"/>
          </a:xfrm>
        </p:spPr>
      </p:pic>
    </p:spTree>
    <p:extLst>
      <p:ext uri="{BB962C8B-B14F-4D97-AF65-F5344CB8AC3E}">
        <p14:creationId xmlns:p14="http://schemas.microsoft.com/office/powerpoint/2010/main" val="9021789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7704" y="365760"/>
            <a:ext cx="10988045" cy="669532"/>
          </a:xfrm>
        </p:spPr>
        <p:txBody>
          <a:bodyPr>
            <a:noAutofit/>
          </a:bodyPr>
          <a:lstStyle/>
          <a:p>
            <a:pPr algn="r"/>
            <a:r>
              <a:rPr lang="en-US" sz="48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MVC Frameworks</a:t>
            </a:r>
            <a:endParaRPr lang="en-US" sz="4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4098" name="Picture 2" descr="Backbon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704" y="1795649"/>
            <a:ext cx="4496810" cy="800322"/>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img.blogduwebdesign.com/benjamin-sanchez/737/AngularJ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472" y="3824161"/>
            <a:ext cx="5436338" cy="2718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6779" y="3453320"/>
            <a:ext cx="3823948" cy="966342"/>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secure.gravatar.com/avatar/792333d2bad390e8a2e23f5e2f41f214?s=420&amp;d=https://a248.e.akamai.net/assets.github.com%2Fimages%2Fgravatars%2Fgravatar-org-42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7170" y="3157960"/>
            <a:ext cx="2643068" cy="26430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14" name="Picture 18" descr="http://teusje.files.wordpress.com/2011/10/knockoutjs.png?w=5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4205" y="1795649"/>
            <a:ext cx="3560272" cy="1150481"/>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http://t2.gstatic.com/images?q=tbn:ANd9GcSujnuQ2dIQHRC9XkxvSyAXvwdBuse4qLyK5TCiP5GlCuMDfoUgk0bNHDmz"/>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704" y="2768868"/>
            <a:ext cx="1614358" cy="17106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97704" y="4721580"/>
            <a:ext cx="1738592" cy="923330"/>
          </a:xfrm>
          <a:prstGeom prst="rect">
            <a:avLst/>
          </a:prstGeom>
          <a:noFill/>
        </p:spPr>
        <p:txBody>
          <a:bodyPr wrap="square" rtlCol="0">
            <a:spAutoFit/>
          </a:bodyPr>
          <a:lstStyle/>
          <a:p>
            <a:r>
              <a:rPr lang="en-US" sz="5400" dirty="0" smtClean="0">
                <a:solidFill>
                  <a:schemeClr val="bg1"/>
                </a:solidFill>
              </a:rPr>
              <a:t>Spine</a:t>
            </a:r>
            <a:endParaRPr lang="en-US" sz="5400" dirty="0">
              <a:solidFill>
                <a:schemeClr val="bg1"/>
              </a:solidFill>
            </a:endParaRPr>
          </a:p>
        </p:txBody>
      </p:sp>
    </p:spTree>
    <p:extLst>
      <p:ext uri="{BB962C8B-B14F-4D97-AF65-F5344CB8AC3E}">
        <p14:creationId xmlns:p14="http://schemas.microsoft.com/office/powerpoint/2010/main" val="42311699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7704" y="365760"/>
            <a:ext cx="10988045" cy="669532"/>
          </a:xfrm>
        </p:spPr>
        <p:txBody>
          <a:bodyPr>
            <a:noAutofit/>
          </a:bodyPr>
          <a:lstStyle/>
          <a:p>
            <a:pPr algn="r"/>
            <a:r>
              <a:rPr lang="en-US" sz="48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UI Frameworks</a:t>
            </a:r>
            <a:endParaRPr lang="en-US" sz="4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5122" name="Picture 2" descr="Kendo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182" y="1686796"/>
            <a:ext cx="3317086" cy="11537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937549" y="3054946"/>
            <a:ext cx="4308353" cy="923330"/>
          </a:xfrm>
          <a:prstGeom prst="rect">
            <a:avLst/>
          </a:prstGeom>
        </p:spPr>
        <p:txBody>
          <a:bodyPr wrap="square">
            <a:spAutoFit/>
          </a:bodyPr>
          <a:lstStyle/>
          <a:p>
            <a:pPr algn="ctr"/>
            <a:r>
              <a:rPr lang="en-US" sz="5400" b="1" dirty="0">
                <a:solidFill>
                  <a:schemeClr val="bg1"/>
                </a:solidFill>
                <a:latin typeface="Helvetica Neue"/>
              </a:rPr>
              <a:t>Bootstrap</a:t>
            </a:r>
            <a:endParaRPr lang="en-US" sz="5400" b="1" i="0" dirty="0">
              <a:solidFill>
                <a:schemeClr val="bg1"/>
              </a:solidFill>
              <a:effectLst/>
              <a:latin typeface="Helvetica Neue"/>
            </a:endParaRPr>
          </a:p>
        </p:txBody>
      </p:sp>
      <p:pic>
        <p:nvPicPr>
          <p:cNvPr id="5124" name="Picture 4" descr="The best way to manage your application's dependencies"/>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462951" y="4192657"/>
            <a:ext cx="3257550" cy="2457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0187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7704" y="365760"/>
            <a:ext cx="10988045" cy="669532"/>
          </a:xfrm>
        </p:spPr>
        <p:txBody>
          <a:bodyPr>
            <a:noAutofit/>
          </a:bodyPr>
          <a:lstStyle/>
          <a:p>
            <a:pPr algn="r"/>
            <a:r>
              <a:rPr lang="en-US" sz="48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DOM Frameworks</a:t>
            </a:r>
            <a:endParaRPr lang="en-US" sz="4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6148" name="Picture 4" descr="http://dochub.io/images/jquery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980" y="2042351"/>
            <a:ext cx="4024537" cy="98973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dojofoundation.org/images/projects/dojoToolkit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080" y="4039140"/>
            <a:ext cx="285750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www.servage.net/blog/wp-content/uploads/2012/05/yui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9749" y="2667539"/>
            <a:ext cx="2857500" cy="137160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fragged.org/images/mootools-logo-64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9749" y="4772514"/>
            <a:ext cx="609600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4373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7704" y="365760"/>
            <a:ext cx="10988045" cy="669532"/>
          </a:xfrm>
        </p:spPr>
        <p:txBody>
          <a:bodyPr>
            <a:noAutofit/>
          </a:bodyPr>
          <a:lstStyle/>
          <a:p>
            <a:pPr algn="r"/>
            <a:r>
              <a:rPr lang="en-US" sz="48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CSS</a:t>
            </a:r>
            <a:r>
              <a:rPr lang="en-US" sz="48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Frameworks</a:t>
            </a:r>
            <a:endParaRPr lang="en-US" sz="4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7170" name="Picture 2" descr="http://media02.hongkiat.com/getting-started-saas/sass-getting-star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848" y="1828800"/>
            <a:ext cx="5240930" cy="293492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uni.davidturner.name/511/06.1.-Getting-to-Grips-with-the-Grid/img/less-cs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439" y="2628836"/>
            <a:ext cx="4808310" cy="160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329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2" y="0"/>
            <a:ext cx="4830923" cy="6858000"/>
          </a:xfrm>
          <a:prstGeom prst="rect">
            <a:avLst/>
          </a:prstGeom>
        </p:spPr>
      </p:pic>
      <p:sp>
        <p:nvSpPr>
          <p:cNvPr id="6" name="TextBox 5"/>
          <p:cNvSpPr txBox="1"/>
          <p:nvPr/>
        </p:nvSpPr>
        <p:spPr>
          <a:xfrm>
            <a:off x="5195505" y="1536174"/>
            <a:ext cx="6621356" cy="3785652"/>
          </a:xfrm>
          <a:prstGeom prst="rect">
            <a:avLst/>
          </a:prstGeom>
          <a:noFill/>
        </p:spPr>
        <p:txBody>
          <a:bodyPr wrap="square" rtlCol="0">
            <a:spAutoFit/>
          </a:bodyPr>
          <a:lstStyle/>
          <a:p>
            <a:r>
              <a:rPr lang="en-US" sz="6000" dirty="0" smtClean="0">
                <a:solidFill>
                  <a:schemeClr val="bg1"/>
                </a:solidFill>
              </a:rPr>
              <a:t>Language,</a:t>
            </a:r>
          </a:p>
          <a:p>
            <a:r>
              <a:rPr lang="en-US" sz="6000" dirty="0" smtClean="0">
                <a:solidFill>
                  <a:schemeClr val="bg1"/>
                </a:solidFill>
              </a:rPr>
              <a:t>API’s,</a:t>
            </a:r>
          </a:p>
          <a:p>
            <a:r>
              <a:rPr lang="en-US" sz="6000" dirty="0" smtClean="0">
                <a:solidFill>
                  <a:schemeClr val="bg1"/>
                </a:solidFill>
              </a:rPr>
              <a:t>Frameworks</a:t>
            </a:r>
          </a:p>
          <a:p>
            <a:endParaRPr lang="en-US" sz="6000" dirty="0">
              <a:solidFill>
                <a:schemeClr val="bg1"/>
              </a:solidFill>
            </a:endParaRPr>
          </a:p>
        </p:txBody>
      </p:sp>
    </p:spTree>
    <p:extLst>
      <p:ext uri="{BB962C8B-B14F-4D97-AF65-F5344CB8AC3E}">
        <p14:creationId xmlns:p14="http://schemas.microsoft.com/office/powerpoint/2010/main" val="1819719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7704" y="365760"/>
            <a:ext cx="10988045" cy="669532"/>
          </a:xfrm>
        </p:spPr>
        <p:txBody>
          <a:bodyPr>
            <a:noAutofit/>
          </a:bodyPr>
          <a:lstStyle/>
          <a:p>
            <a:pPr algn="r"/>
            <a:r>
              <a:rPr lang="en-US" sz="48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Language Frameworks</a:t>
            </a:r>
            <a:endParaRPr lang="en-US" sz="4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8194" name="Picture 2" descr="http://microsoft-news.com/wp-content/uploads/2012/10/Type-Script-Microsoft-Javascrip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735" y="3109021"/>
            <a:ext cx="3238500" cy="11525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blog.makingsense.com/wp-content/uploads/2011/10/20111014_320x200_da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726" y="2612204"/>
            <a:ext cx="3048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vanlandingham.me/images/home/tool-coffeescrip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7671" y="2374079"/>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8932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7704" y="365760"/>
            <a:ext cx="10988045" cy="669532"/>
          </a:xfrm>
        </p:spPr>
        <p:txBody>
          <a:bodyPr>
            <a:noAutofit/>
          </a:bodyPr>
          <a:lstStyle/>
          <a:p>
            <a:pPr algn="r"/>
            <a:r>
              <a:rPr lang="en-US" sz="48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and wait, ther</a:t>
            </a:r>
            <a:r>
              <a:rPr lang="en-US" sz="48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 is more</a:t>
            </a:r>
            <a:r>
              <a:rPr lang="en-US" sz="48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endParaRPr lang="en-US" sz="4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3" name="TextBox 2"/>
          <p:cNvSpPr txBox="1"/>
          <p:nvPr/>
        </p:nvSpPr>
        <p:spPr>
          <a:xfrm>
            <a:off x="753626" y="1758462"/>
            <a:ext cx="4411227" cy="4524315"/>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solidFill>
              </a:rPr>
              <a:t>Moment.js</a:t>
            </a:r>
          </a:p>
          <a:p>
            <a:pPr marL="285750" indent="-285750">
              <a:buFont typeface="Arial" panose="020B0604020202020204" pitchFamily="34" charset="0"/>
              <a:buChar char="•"/>
            </a:pPr>
            <a:r>
              <a:rPr lang="en-US" dirty="0" smtClean="0">
                <a:solidFill>
                  <a:schemeClr val="bg1"/>
                </a:solidFill>
              </a:rPr>
              <a:t>Modernizer</a:t>
            </a:r>
          </a:p>
          <a:p>
            <a:pPr marL="285750" indent="-285750">
              <a:buFont typeface="Arial" panose="020B0604020202020204" pitchFamily="34" charset="0"/>
              <a:buChar char="•"/>
            </a:pPr>
            <a:r>
              <a:rPr lang="en-US" dirty="0" smtClean="0">
                <a:solidFill>
                  <a:schemeClr val="bg1"/>
                </a:solidFill>
              </a:rPr>
              <a:t>YUI Compressor</a:t>
            </a:r>
          </a:p>
          <a:p>
            <a:pPr marL="285750" indent="-285750">
              <a:buFont typeface="Arial" panose="020B0604020202020204" pitchFamily="34" charset="0"/>
              <a:buChar char="•"/>
            </a:pPr>
            <a:r>
              <a:rPr lang="en-US" dirty="0" smtClean="0">
                <a:solidFill>
                  <a:schemeClr val="bg1"/>
                </a:solidFill>
              </a:rPr>
              <a:t>require.js</a:t>
            </a:r>
          </a:p>
          <a:p>
            <a:pPr marL="285750" indent="-285750">
              <a:buFont typeface="Arial" panose="020B0604020202020204" pitchFamily="34" charset="0"/>
              <a:buChar char="•"/>
            </a:pPr>
            <a:r>
              <a:rPr lang="en-US" dirty="0" smtClean="0">
                <a:solidFill>
                  <a:schemeClr val="bg1"/>
                </a:solidFill>
              </a:rPr>
              <a:t>yepnope.js</a:t>
            </a:r>
          </a:p>
          <a:p>
            <a:pPr marL="285750" indent="-285750">
              <a:buFont typeface="Arial" panose="020B0604020202020204" pitchFamily="34" charset="0"/>
              <a:buChar char="•"/>
            </a:pPr>
            <a:r>
              <a:rPr lang="en-US" dirty="0" err="1" smtClean="0">
                <a:solidFill>
                  <a:schemeClr val="bg1"/>
                </a:solidFill>
              </a:rPr>
              <a:t>jsLint</a:t>
            </a:r>
            <a:endParaRPr lang="en-US" dirty="0" smtClean="0">
              <a:solidFill>
                <a:schemeClr val="bg1"/>
              </a:solidFill>
            </a:endParaRPr>
          </a:p>
          <a:p>
            <a:pPr marL="285750" indent="-285750">
              <a:buFont typeface="Arial" panose="020B0604020202020204" pitchFamily="34" charset="0"/>
              <a:buChar char="•"/>
            </a:pPr>
            <a:r>
              <a:rPr lang="en-US" dirty="0" err="1" smtClean="0">
                <a:solidFill>
                  <a:schemeClr val="bg1"/>
                </a:solidFill>
              </a:rPr>
              <a:t>jsHint</a:t>
            </a: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Jasmine</a:t>
            </a:r>
          </a:p>
          <a:p>
            <a:pPr marL="285750" indent="-285750">
              <a:buFont typeface="Arial" panose="020B0604020202020204" pitchFamily="34" charset="0"/>
              <a:buChar char="•"/>
            </a:pPr>
            <a:r>
              <a:rPr lang="en-US" dirty="0" err="1" smtClean="0">
                <a:solidFill>
                  <a:schemeClr val="bg1"/>
                </a:solidFill>
              </a:rPr>
              <a:t>jUnit</a:t>
            </a:r>
            <a:endParaRPr lang="en-US" dirty="0" smtClean="0">
              <a:solidFill>
                <a:schemeClr val="bg1"/>
              </a:solidFill>
            </a:endParaRPr>
          </a:p>
          <a:p>
            <a:pPr marL="285750" indent="-285750">
              <a:buFont typeface="Arial" panose="020B0604020202020204" pitchFamily="34" charset="0"/>
              <a:buChar char="•"/>
            </a:pPr>
            <a:r>
              <a:rPr lang="en-US" dirty="0" err="1" smtClean="0">
                <a:solidFill>
                  <a:schemeClr val="bg1"/>
                </a:solidFill>
              </a:rPr>
              <a:t>qUnit</a:t>
            </a:r>
            <a:endParaRPr lang="en-US" dirty="0" smtClean="0">
              <a:solidFill>
                <a:schemeClr val="bg1"/>
              </a:solidFill>
            </a:endParaRPr>
          </a:p>
          <a:p>
            <a:pPr marL="285750" indent="-285750">
              <a:buFont typeface="Arial" panose="020B0604020202020204" pitchFamily="34" charset="0"/>
              <a:buChar char="•"/>
            </a:pPr>
            <a:r>
              <a:rPr lang="en-US" dirty="0" err="1" smtClean="0">
                <a:solidFill>
                  <a:schemeClr val="bg1"/>
                </a:solidFill>
              </a:rPr>
              <a:t>jsBin</a:t>
            </a:r>
            <a:endParaRPr lang="en-US" dirty="0" smtClean="0">
              <a:solidFill>
                <a:schemeClr val="bg1"/>
              </a:solidFill>
            </a:endParaRPr>
          </a:p>
          <a:p>
            <a:pPr marL="285750" indent="-285750">
              <a:buFont typeface="Arial" panose="020B0604020202020204" pitchFamily="34" charset="0"/>
              <a:buChar char="•"/>
            </a:pPr>
            <a:r>
              <a:rPr lang="en-US" dirty="0" err="1" smtClean="0">
                <a:solidFill>
                  <a:schemeClr val="bg1"/>
                </a:solidFill>
              </a:rPr>
              <a:t>jsFiddle</a:t>
            </a: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Underscore.js</a:t>
            </a:r>
          </a:p>
          <a:p>
            <a:pPr marL="285750" indent="-285750">
              <a:buFont typeface="Arial" panose="020B0604020202020204" pitchFamily="34" charset="0"/>
              <a:buChar char="•"/>
            </a:pPr>
            <a:r>
              <a:rPr lang="en-US" dirty="0" smtClean="0">
                <a:solidFill>
                  <a:schemeClr val="bg1"/>
                </a:solidFill>
              </a:rPr>
              <a:t>Anvil.js</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530" y="2228847"/>
            <a:ext cx="6073804" cy="3583544"/>
          </a:xfrm>
          <a:prstGeom prst="rect">
            <a:avLst/>
          </a:prstGeom>
        </p:spPr>
      </p:pic>
    </p:spTree>
    <p:extLst>
      <p:ext uri="{BB962C8B-B14F-4D97-AF65-F5344CB8AC3E}">
        <p14:creationId xmlns:p14="http://schemas.microsoft.com/office/powerpoint/2010/main" val="11001588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015" y="2757268"/>
            <a:ext cx="10077431" cy="1325562"/>
          </a:xfrm>
        </p:spPr>
        <p:txBody>
          <a:bodyPr/>
          <a:lstStyle/>
          <a:p>
            <a:r>
              <a:rPr lang="en-US" dirty="0"/>
              <a:t>a</a:t>
            </a:r>
            <a:r>
              <a:rPr lang="en-US" dirty="0" smtClean="0"/>
              <a:t>nd that's just the free stuff…</a:t>
            </a:r>
            <a:endParaRPr lang="en-US" dirty="0"/>
          </a:p>
        </p:txBody>
      </p:sp>
    </p:spTree>
    <p:extLst>
      <p:ext uri="{BB962C8B-B14F-4D97-AF65-F5344CB8AC3E}">
        <p14:creationId xmlns:p14="http://schemas.microsoft.com/office/powerpoint/2010/main" val="11193904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Файл:JavaScrip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949" y="1268429"/>
            <a:ext cx="4255651" cy="4255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2251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281" y="1241624"/>
            <a:ext cx="6786412" cy="4934287"/>
          </a:xfrm>
          <a:prstGeom prst="rect">
            <a:avLst/>
          </a:prstGeom>
        </p:spPr>
      </p:pic>
    </p:spTree>
    <p:extLst>
      <p:ext uri="{BB962C8B-B14F-4D97-AF65-F5344CB8AC3E}">
        <p14:creationId xmlns:p14="http://schemas.microsoft.com/office/powerpoint/2010/main" val="28813607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jordanmaxou.free.fr/php/galleries/img/wallpaper/michael-jordan-wallpaper-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641" y="0"/>
            <a:ext cx="9143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a:xfrm>
            <a:off x="5030788" y="788276"/>
            <a:ext cx="6813934" cy="5096780"/>
          </a:xfrm>
        </p:spPr>
        <p:txBody>
          <a:bodyPr>
            <a:normAutofit lnSpcReduction="10000"/>
          </a:bodyPr>
          <a:lstStyle/>
          <a:p>
            <a:pPr marL="0" indent="0">
              <a:lnSpc>
                <a:spcPct val="100000"/>
              </a:lnSpc>
              <a:buNone/>
            </a:pPr>
            <a:r>
              <a:rPr lang="en-US" sz="3600" dirty="0">
                <a:latin typeface="+mj-lt"/>
              </a:rPr>
              <a:t>“I’ve </a:t>
            </a:r>
            <a:r>
              <a:rPr lang="en-US" sz="3600" dirty="0">
                <a:latin typeface="+mj-lt"/>
              </a:rPr>
              <a:t>missed more than 9000 shots in my career. I’ve lost almost 300 games. 26 times, I’ve been trusted to take the game winning shot and missed. I’ve failed over and over and over again in my life. And that is why I succeed</a:t>
            </a:r>
            <a:r>
              <a:rPr lang="en-US" sz="3600" dirty="0">
                <a:latin typeface="+mj-lt"/>
              </a:rPr>
              <a:t>.”</a:t>
            </a:r>
          </a:p>
          <a:p>
            <a:pPr marL="0" indent="0" algn="r">
              <a:lnSpc>
                <a:spcPct val="100000"/>
              </a:lnSpc>
              <a:buNone/>
            </a:pPr>
            <a:r>
              <a:rPr lang="en-US" sz="3600" dirty="0">
                <a:latin typeface="+mj-lt"/>
              </a:rPr>
              <a:t/>
            </a:r>
            <a:br>
              <a:rPr lang="en-US" sz="3600" dirty="0">
                <a:latin typeface="+mj-lt"/>
              </a:rPr>
            </a:br>
            <a:r>
              <a:rPr lang="en-US" sz="3600" dirty="0">
                <a:latin typeface="+mj-lt"/>
              </a:rPr>
              <a:t>- Michael </a:t>
            </a:r>
            <a:r>
              <a:rPr lang="en-US" sz="3600" dirty="0">
                <a:latin typeface="+mj-lt"/>
              </a:rPr>
              <a:t>Jordan</a:t>
            </a:r>
            <a:endParaRPr lang="en-US" sz="3600" dirty="0">
              <a:latin typeface="+mj-lt"/>
            </a:endParaRPr>
          </a:p>
        </p:txBody>
      </p:sp>
    </p:spTree>
    <p:extLst>
      <p:ext uri="{BB962C8B-B14F-4D97-AF65-F5344CB8AC3E}">
        <p14:creationId xmlns:p14="http://schemas.microsoft.com/office/powerpoint/2010/main" val="288569892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www.number27.org/assets/writing/worldbuilding/language-b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782" y="369654"/>
            <a:ext cx="9878002" cy="65853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rot="5400000">
            <a:off x="-1324973" y="1324973"/>
            <a:ext cx="6858000" cy="4208054"/>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Rectangle 6"/>
          <p:cNvSpPr/>
          <p:nvPr/>
        </p:nvSpPr>
        <p:spPr bwMode="auto">
          <a:xfrm rot="16200000">
            <a:off x="6658973" y="1324973"/>
            <a:ext cx="6858000" cy="4208054"/>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509989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a:t>
            </a:r>
            <a:endParaRPr lang="en-US" dirty="0"/>
          </a:p>
        </p:txBody>
      </p:sp>
      <p:sp>
        <p:nvSpPr>
          <p:cNvPr id="3" name="Content Placeholder 2"/>
          <p:cNvSpPr>
            <a:spLocks noGrp="1"/>
          </p:cNvSpPr>
          <p:nvPr>
            <p:ph idx="1"/>
          </p:nvPr>
        </p:nvSpPr>
        <p:spPr>
          <a:xfrm>
            <a:off x="845127" y="1866901"/>
            <a:ext cx="6851910" cy="3136900"/>
          </a:xfrm>
        </p:spPr>
        <p:txBody>
          <a:bodyPr/>
          <a:lstStyle/>
          <a:p>
            <a:r>
              <a:rPr lang="en-US" dirty="0" smtClean="0"/>
              <a:t>JavaScript is for bearded men and hipsters.</a:t>
            </a:r>
          </a:p>
          <a:p>
            <a:r>
              <a:rPr lang="en-US" dirty="0" smtClean="0"/>
              <a:t>JavaScript is everywhere.</a:t>
            </a:r>
          </a:p>
          <a:p>
            <a:r>
              <a:rPr lang="en-US" dirty="0" smtClean="0"/>
              <a:t>JavaScript is fast, </a:t>
            </a:r>
            <a:r>
              <a:rPr lang="en-US" strike="sngStrike" dirty="0" smtClean="0"/>
              <a:t>bat shit</a:t>
            </a:r>
            <a:r>
              <a:rPr lang="en-US" dirty="0" smtClean="0"/>
              <a:t> very fast.</a:t>
            </a:r>
          </a:p>
          <a:p>
            <a:r>
              <a:rPr lang="en-US" dirty="0" smtClean="0"/>
              <a:t>Version 6 is coming.</a:t>
            </a:r>
          </a:p>
          <a:p>
            <a:endParaRPr lang="en-US" dirty="0" smtClean="0"/>
          </a:p>
          <a:p>
            <a:pPr marL="0" indent="0">
              <a:buNone/>
            </a:pPr>
            <a:r>
              <a:rPr lang="en-US" dirty="0" smtClean="0"/>
              <a:t>… and, yes IE too.</a:t>
            </a:r>
          </a:p>
          <a:p>
            <a:endParaRPr lang="en-US" dirty="0" smtClean="0"/>
          </a:p>
          <a:p>
            <a:endParaRPr lang="en-US" dirty="0"/>
          </a:p>
        </p:txBody>
      </p:sp>
      <p:pic>
        <p:nvPicPr>
          <p:cNvPr id="2050" name="Picture 2" descr="http://www3.pictures.zimbio.com/img/a7a9/TheSatch/0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1486" y="96292"/>
            <a:ext cx="3138435" cy="31384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6" name="Picture 2" descr="Hipster D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2297" y="3158086"/>
            <a:ext cx="3142578" cy="41921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5075307" y="1865314"/>
            <a:ext cx="2546367" cy="5528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dirty="0" smtClean="0"/>
              <a:t>Sweet Beard </a:t>
            </a:r>
            <a:r>
              <a:rPr lang="en-US" dirty="0" smtClean="0">
                <a:sym typeface="Wingdings" panose="05000000000000000000" pitchFamily="2" charset="2"/>
              </a:rPr>
              <a:t></a:t>
            </a:r>
            <a:endParaRPr lang="en-US" dirty="0" smtClean="0"/>
          </a:p>
          <a:p>
            <a:endParaRPr lang="en-US" dirty="0" smtClean="0"/>
          </a:p>
          <a:p>
            <a:endParaRPr lang="en-US" dirty="0"/>
          </a:p>
        </p:txBody>
      </p:sp>
      <p:sp>
        <p:nvSpPr>
          <p:cNvPr id="7" name="Content Placeholder 2"/>
          <p:cNvSpPr txBox="1">
            <a:spLocks/>
          </p:cNvSpPr>
          <p:nvPr/>
        </p:nvSpPr>
        <p:spPr>
          <a:xfrm>
            <a:off x="5075307" y="5177160"/>
            <a:ext cx="2711467" cy="55287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dirty="0" smtClean="0"/>
              <a:t>JavaScript Ninja </a:t>
            </a:r>
            <a:r>
              <a:rPr lang="en-US" dirty="0" smtClean="0">
                <a:sym typeface="Wingdings" panose="05000000000000000000" pitchFamily="2" charset="2"/>
              </a:rPr>
              <a:t></a:t>
            </a:r>
            <a:endParaRPr lang="en-US" dirty="0" smtClean="0"/>
          </a:p>
          <a:p>
            <a:endParaRPr lang="en-US" dirty="0" smtClean="0"/>
          </a:p>
          <a:p>
            <a:endParaRPr lang="en-US" dirty="0"/>
          </a:p>
        </p:txBody>
      </p:sp>
    </p:spTree>
    <p:extLst>
      <p:ext uri="{BB962C8B-B14F-4D97-AF65-F5344CB8AC3E}">
        <p14:creationId xmlns:p14="http://schemas.microsoft.com/office/powerpoint/2010/main" val="385202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5" end="5"/>
                                            </p:txEl>
                                          </p:spTgt>
                                        </p:tgtEl>
                                      </p:cBhvr>
                                    </p:animEffect>
                                    <p:set>
                                      <p:cBhvr>
                                        <p:cTn id="19" dur="1" fill="hold">
                                          <p:stCondLst>
                                            <p:cond delay="499"/>
                                          </p:stCondLst>
                                        </p:cTn>
                                        <p:tgtEl>
                                          <p:spTgt spid="3">
                                            <p:txEl>
                                              <p:pRg st="5" end="5"/>
                                            </p:txEl>
                                          </p:spTgt>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280900" cy="6858000"/>
          </a:xfrm>
          <a:prstGeom prst="rect">
            <a:avLst/>
          </a:prstGeom>
        </p:spPr>
      </p:pic>
      <p:sp>
        <p:nvSpPr>
          <p:cNvPr id="5" name="Rectangle 4"/>
          <p:cNvSpPr/>
          <p:nvPr/>
        </p:nvSpPr>
        <p:spPr bwMode="auto">
          <a:xfrm>
            <a:off x="-169861" y="2649946"/>
            <a:ext cx="12939452" cy="4208054"/>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Content Placeholder 2"/>
          <p:cNvSpPr>
            <a:spLocks noGrp="1"/>
          </p:cNvSpPr>
          <p:nvPr>
            <p:ph idx="1"/>
          </p:nvPr>
        </p:nvSpPr>
        <p:spPr>
          <a:xfrm>
            <a:off x="844550" y="4495800"/>
            <a:ext cx="10515600" cy="2095499"/>
          </a:xfrm>
        </p:spPr>
        <p:txBody>
          <a:bodyPr>
            <a:noAutofit/>
          </a:bodyPr>
          <a:lstStyle/>
          <a:p>
            <a:pPr marL="0" indent="0" algn="ctr">
              <a:buNone/>
            </a:pPr>
            <a:r>
              <a:rPr lang="en-US" sz="4400" dirty="0" smtClean="0"/>
              <a:t>“Any application that can be written in JavaScript, will eventually be written in JavaScript.” – Jeff Atwood</a:t>
            </a:r>
            <a:endParaRPr lang="en-US" sz="4400" dirty="0"/>
          </a:p>
        </p:txBody>
      </p:sp>
    </p:spTree>
    <p:extLst>
      <p:ext uri="{BB962C8B-B14F-4D97-AF65-F5344CB8AC3E}">
        <p14:creationId xmlns:p14="http://schemas.microsoft.com/office/powerpoint/2010/main" val="39500923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670" y="1969477"/>
            <a:ext cx="10956729" cy="2753248"/>
          </a:xfrm>
        </p:spPr>
        <p:txBody>
          <a:bodyPr>
            <a:normAutofit/>
          </a:bodyPr>
          <a:lstStyle/>
          <a:p>
            <a:r>
              <a:rPr lang="en-US" dirty="0" smtClean="0"/>
              <a:t>wait, they don’t have beards… </a:t>
            </a:r>
            <a:endParaRPr lang="en-US" dirty="0"/>
          </a:p>
        </p:txBody>
      </p:sp>
    </p:spTree>
    <p:extLst>
      <p:ext uri="{BB962C8B-B14F-4D97-AF65-F5344CB8AC3E}">
        <p14:creationId xmlns:p14="http://schemas.microsoft.com/office/powerpoint/2010/main" val="36445090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995" y="2059281"/>
            <a:ext cx="4120501" cy="2753248"/>
          </a:xfrm>
        </p:spPr>
        <p:txBody>
          <a:bodyPr>
            <a:normAutofit/>
          </a:bodyPr>
          <a:lstStyle/>
          <a:p>
            <a:r>
              <a:rPr lang="en-US" dirty="0" smtClean="0"/>
              <a:t>a few examples: </a:t>
            </a:r>
            <a:endParaRPr lang="en-US" dirty="0"/>
          </a:p>
        </p:txBody>
      </p:sp>
      <p:sp>
        <p:nvSpPr>
          <p:cNvPr id="3" name="Title 1"/>
          <p:cNvSpPr txBox="1">
            <a:spLocks/>
          </p:cNvSpPr>
          <p:nvPr/>
        </p:nvSpPr>
        <p:spPr>
          <a:xfrm>
            <a:off x="6104813" y="2056561"/>
            <a:ext cx="5466701" cy="27532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dirty="0" smtClean="0"/>
              <a:t>browser(s)</a:t>
            </a:r>
          </a:p>
          <a:p>
            <a:pPr marL="571500" indent="-571500">
              <a:buFont typeface="Arial" panose="020B0604020202020204" pitchFamily="34" charset="0"/>
              <a:buChar char="•"/>
            </a:pPr>
            <a:r>
              <a:rPr lang="en-US" dirty="0" smtClean="0"/>
              <a:t>node.js </a:t>
            </a:r>
          </a:p>
          <a:p>
            <a:pPr marL="571500" indent="-571500">
              <a:buFont typeface="Arial" panose="020B0604020202020204" pitchFamily="34" charset="0"/>
              <a:buChar char="•"/>
            </a:pPr>
            <a:r>
              <a:rPr lang="en-US" dirty="0" err="1" smtClean="0"/>
              <a:t>PhoneGap</a:t>
            </a:r>
            <a:endParaRPr lang="en-US" dirty="0" smtClean="0"/>
          </a:p>
          <a:p>
            <a:pPr marL="571500" indent="-571500">
              <a:buFont typeface="Arial" panose="020B0604020202020204" pitchFamily="34" charset="0"/>
              <a:buChar char="•"/>
            </a:pPr>
            <a:r>
              <a:rPr lang="en-US" dirty="0" smtClean="0"/>
              <a:t>Windows 8</a:t>
            </a:r>
            <a:endParaRPr lang="en-US" dirty="0"/>
          </a:p>
        </p:txBody>
      </p:sp>
    </p:spTree>
    <p:extLst>
      <p:ext uri="{BB962C8B-B14F-4D97-AF65-F5344CB8AC3E}">
        <p14:creationId xmlns:p14="http://schemas.microsoft.com/office/powerpoint/2010/main" val="4664659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Dark" id="{D39323B7-B2D6-4C10-818B-A5CD4ACE85BD}" vid="{15FD9199-0511-4D87-8BFB-2FF3F0C5B5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Dark</Template>
  <TotalTime>1178</TotalTime>
  <Words>540</Words>
  <Application>Microsoft Office PowerPoint</Application>
  <PresentationFormat>Widescreen</PresentationFormat>
  <Paragraphs>123</Paragraphs>
  <Slides>45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Calibri Light</vt:lpstr>
      <vt:lpstr>Helvetica Neue</vt:lpstr>
      <vt:lpstr>Segoe UI Light</vt:lpstr>
      <vt:lpstr>Wingdings</vt:lpstr>
      <vt:lpstr>Wingdings 2</vt:lpstr>
      <vt:lpstr>Office Theme Dark</vt:lpstr>
      <vt:lpstr>PowerPoint Presentation</vt:lpstr>
      <vt:lpstr>PowerPoint Presentation</vt:lpstr>
      <vt:lpstr>let’s break down this JavaScript stuff….</vt:lpstr>
      <vt:lpstr>PowerPoint Presentation</vt:lpstr>
      <vt:lpstr>PowerPoint Presentation</vt:lpstr>
      <vt:lpstr>Lesson 1.</vt:lpstr>
      <vt:lpstr>PowerPoint Presentation</vt:lpstr>
      <vt:lpstr>wait, they don’t have beards… </vt:lpstr>
      <vt:lpstr>a few examples: </vt:lpstr>
      <vt:lpstr>Lesson 2.</vt:lpstr>
      <vt:lpstr>PowerPoint Presentation</vt:lpstr>
      <vt:lpstr>PowerPoint Presentation</vt:lpstr>
      <vt:lpstr>PowerPoint Presentation</vt:lpstr>
      <vt:lpstr>PowerPoint Presentation</vt:lpstr>
      <vt:lpstr>PowerPoint Presentation</vt:lpstr>
      <vt:lpstr>PowerPoint Presentation</vt:lpstr>
      <vt:lpstr>that’s actually not a JavaScript problem.</vt:lpstr>
      <vt:lpstr>JavaScript is more than…   $(‘#do’).hide();</vt:lpstr>
      <vt:lpstr>wait, that was jQuery.  writing jQuery != writing JavaScript</vt:lpstr>
      <vt:lpstr>PowerPoint Presentation</vt:lpstr>
      <vt:lpstr>learn JavaScript as a language, not some “script“.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break this one down….</vt:lpstr>
      <vt:lpstr>The Clark Sell official list of not official framework categories, enterprise edition, service pack 1, release preview 2….</vt:lpstr>
      <vt:lpstr>This is by no means meant to be an extensive list of JavaScript Frameworks, and it’s not comprehensive. I’m not making an explicit statement about anyone included or excluded. This is merely a list to provide you with an example. You need to do your own homework and validate all of the license agreements set forth by each of the various authors. I am personally very thankful for all of the hard work done by each of the respective product teams who participate in the open source community.</vt:lpstr>
      <vt:lpstr>PowerPoint Presentation</vt:lpstr>
      <vt:lpstr>PowerPoint Presentation</vt:lpstr>
      <vt:lpstr>MVC Frameworks</vt:lpstr>
      <vt:lpstr>UI Frameworks</vt:lpstr>
      <vt:lpstr>DOM Frameworks</vt:lpstr>
      <vt:lpstr>CSS Frameworks</vt:lpstr>
      <vt:lpstr>Language Frameworks</vt:lpstr>
      <vt:lpstr>and wait, there is more…</vt:lpstr>
      <vt:lpstr>and that's just the free stuff…</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frameworks</dc:title>
  <dc:creator>Clark Sell</dc:creator>
  <cp:lastModifiedBy/>
  <cp:revision>74</cp:revision>
  <dcterms:created xsi:type="dcterms:W3CDTF">2013-01-02T20:48:02Z</dcterms:created>
  <dcterms:modified xsi:type="dcterms:W3CDTF">2013-01-07T23:06:25Z</dcterms:modified>
</cp:coreProperties>
</file>